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56" r:id="rId2"/>
    <p:sldId id="300" r:id="rId3"/>
    <p:sldId id="308" r:id="rId4"/>
    <p:sldId id="328" r:id="rId5"/>
    <p:sldId id="329" r:id="rId6"/>
    <p:sldId id="330" r:id="rId7"/>
    <p:sldId id="332" r:id="rId8"/>
    <p:sldId id="333" r:id="rId9"/>
    <p:sldId id="336" r:id="rId10"/>
    <p:sldId id="337" r:id="rId11"/>
    <p:sldId id="338" r:id="rId12"/>
    <p:sldId id="341" r:id="rId13"/>
    <p:sldId id="343" r:id="rId14"/>
    <p:sldId id="345" r:id="rId15"/>
    <p:sldId id="355" r:id="rId16"/>
    <p:sldId id="309" r:id="rId17"/>
    <p:sldId id="356" r:id="rId18"/>
    <p:sldId id="354" r:id="rId19"/>
    <p:sldId id="357" r:id="rId20"/>
    <p:sldId id="358" r:id="rId21"/>
    <p:sldId id="359" r:id="rId22"/>
    <p:sldId id="360" r:id="rId23"/>
    <p:sldId id="351" r:id="rId24"/>
    <p:sldId id="302" r:id="rId25"/>
    <p:sldId id="310" r:id="rId26"/>
    <p:sldId id="286" r:id="rId27"/>
    <p:sldId id="299" r:id="rId28"/>
    <p:sldId id="301" r:id="rId29"/>
    <p:sldId id="269" r:id="rId30"/>
    <p:sldId id="270" r:id="rId31"/>
    <p:sldId id="303" r:id="rId32"/>
    <p:sldId id="271" r:id="rId33"/>
    <p:sldId id="272" r:id="rId34"/>
    <p:sldId id="275" r:id="rId35"/>
    <p:sldId id="321" r:id="rId36"/>
    <p:sldId id="304" r:id="rId37"/>
    <p:sldId id="322" r:id="rId38"/>
    <p:sldId id="284" r:id="rId39"/>
    <p:sldId id="306" r:id="rId40"/>
    <p:sldId id="307" r:id="rId41"/>
    <p:sldId id="258" r:id="rId4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76ED9-92C4-496A-9E74-933C5B1F46A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nl-BE"/>
        </a:p>
      </dgm:t>
    </dgm:pt>
    <dgm:pt modelId="{9764F9BF-D6EF-4D9F-AEBF-5D868D027CA9}">
      <dgm:prSet custT="1"/>
      <dgm:spPr/>
      <dgm:t>
        <a:bodyPr/>
        <a:lstStyle/>
        <a:p>
          <a:pPr rtl="0"/>
          <a:r>
            <a:rPr lang="nl-BE" sz="2000" dirty="0"/>
            <a:t>Kritische en zelfbewuste </a:t>
          </a:r>
          <a:r>
            <a:rPr lang="nl-BE" sz="2000" b="1" dirty="0"/>
            <a:t>consumenten</a:t>
          </a:r>
          <a:endParaRPr lang="nl-BE" sz="2000" dirty="0"/>
        </a:p>
      </dgm:t>
    </dgm:pt>
    <dgm:pt modelId="{B2EAC81F-4109-41B0-BAC1-B41080D4640A}" type="parTrans" cxnId="{477508EC-66B1-438A-8397-10A3821B8F14}">
      <dgm:prSet/>
      <dgm:spPr/>
      <dgm:t>
        <a:bodyPr/>
        <a:lstStyle/>
        <a:p>
          <a:endParaRPr lang="nl-BE"/>
        </a:p>
      </dgm:t>
    </dgm:pt>
    <dgm:pt modelId="{89615D88-5408-4FBB-AE74-DC493B783B51}" type="sibTrans" cxnId="{477508EC-66B1-438A-8397-10A3821B8F14}">
      <dgm:prSet/>
      <dgm:spPr/>
      <dgm:t>
        <a:bodyPr/>
        <a:lstStyle/>
        <a:p>
          <a:endParaRPr lang="nl-BE"/>
        </a:p>
      </dgm:t>
    </dgm:pt>
    <dgm:pt modelId="{12EB3448-6B53-47EB-98EA-DD0D91F5973E}">
      <dgm:prSet custT="1"/>
      <dgm:spPr/>
      <dgm:t>
        <a:bodyPr/>
        <a:lstStyle/>
        <a:p>
          <a:pPr rtl="0"/>
          <a:r>
            <a:rPr lang="nl-BE" sz="1800" dirty="0"/>
            <a:t>Gemiddeld hoger </a:t>
          </a:r>
          <a:r>
            <a:rPr lang="nl-BE" sz="1800" b="1" dirty="0"/>
            <a:t>opleidingsniveau</a:t>
          </a:r>
          <a:endParaRPr lang="nl-BE" sz="1800" dirty="0"/>
        </a:p>
      </dgm:t>
    </dgm:pt>
    <dgm:pt modelId="{4EDEC2CB-48CE-4A41-BA1E-1E810EF45F93}" type="parTrans" cxnId="{74B5674B-5396-49C7-9C5C-B0D735907390}">
      <dgm:prSet/>
      <dgm:spPr/>
      <dgm:t>
        <a:bodyPr/>
        <a:lstStyle/>
        <a:p>
          <a:endParaRPr lang="nl-BE"/>
        </a:p>
      </dgm:t>
    </dgm:pt>
    <dgm:pt modelId="{FADD7E1E-E005-4574-85B5-C93C6ECFC1C8}" type="sibTrans" cxnId="{74B5674B-5396-49C7-9C5C-B0D735907390}">
      <dgm:prSet/>
      <dgm:spPr/>
      <dgm:t>
        <a:bodyPr/>
        <a:lstStyle/>
        <a:p>
          <a:endParaRPr lang="nl-BE"/>
        </a:p>
      </dgm:t>
    </dgm:pt>
    <dgm:pt modelId="{D538DB1C-644B-4016-B8F9-23927E3B2800}">
      <dgm:prSet custT="1"/>
      <dgm:spPr/>
      <dgm:t>
        <a:bodyPr/>
        <a:lstStyle/>
        <a:p>
          <a:pPr rtl="0"/>
          <a:r>
            <a:rPr lang="nl-BE" sz="1800" dirty="0"/>
            <a:t>Vragen naar </a:t>
          </a:r>
          <a:r>
            <a:rPr lang="nl-BE" sz="1800" b="1" dirty="0"/>
            <a:t>zorg op maat</a:t>
          </a:r>
          <a:endParaRPr lang="nl-BE" sz="1800" dirty="0"/>
        </a:p>
      </dgm:t>
    </dgm:pt>
    <dgm:pt modelId="{0C235AC6-8B1B-4F72-A9FB-6287DEE54BDE}" type="parTrans" cxnId="{F1F3DA8B-C880-40D9-96A1-57A2BCE5DF9C}">
      <dgm:prSet/>
      <dgm:spPr/>
      <dgm:t>
        <a:bodyPr/>
        <a:lstStyle/>
        <a:p>
          <a:endParaRPr lang="nl-BE"/>
        </a:p>
      </dgm:t>
    </dgm:pt>
    <dgm:pt modelId="{43F4965B-B532-4107-9A2D-585F66DF1231}" type="sibTrans" cxnId="{F1F3DA8B-C880-40D9-96A1-57A2BCE5DF9C}">
      <dgm:prSet/>
      <dgm:spPr/>
      <dgm:t>
        <a:bodyPr/>
        <a:lstStyle/>
        <a:p>
          <a:endParaRPr lang="nl-BE"/>
        </a:p>
      </dgm:t>
    </dgm:pt>
    <dgm:pt modelId="{BAF9DC5D-780F-44CD-9F1A-C43E9D229C29}">
      <dgm:prSet custT="1"/>
      <dgm:spPr/>
      <dgm:t>
        <a:bodyPr/>
        <a:lstStyle/>
        <a:p>
          <a:pPr rtl="0"/>
          <a:r>
            <a:rPr lang="nl-BE" sz="1800" b="1" dirty="0"/>
            <a:t>Informatiesnelweg: </a:t>
          </a:r>
          <a:r>
            <a:rPr lang="nl-BE" sz="1800" dirty="0"/>
            <a:t>Dr. Google</a:t>
          </a:r>
        </a:p>
      </dgm:t>
    </dgm:pt>
    <dgm:pt modelId="{616FEBE5-9F34-45C8-87BE-44539F03151E}" type="parTrans" cxnId="{A7C290D8-3129-427A-ADEE-C9ED421A88B3}">
      <dgm:prSet/>
      <dgm:spPr/>
      <dgm:t>
        <a:bodyPr/>
        <a:lstStyle/>
        <a:p>
          <a:endParaRPr lang="nl-BE"/>
        </a:p>
      </dgm:t>
    </dgm:pt>
    <dgm:pt modelId="{888165FB-7949-40EB-BA5D-BB1995D0D92C}" type="sibTrans" cxnId="{A7C290D8-3129-427A-ADEE-C9ED421A88B3}">
      <dgm:prSet/>
      <dgm:spPr/>
      <dgm:t>
        <a:bodyPr/>
        <a:lstStyle/>
        <a:p>
          <a:endParaRPr lang="nl-BE"/>
        </a:p>
      </dgm:t>
    </dgm:pt>
    <dgm:pt modelId="{2FFE1215-83BA-4264-8F26-E65F7E5A44C9}">
      <dgm:prSet custT="1"/>
      <dgm:spPr/>
      <dgm:t>
        <a:bodyPr/>
        <a:lstStyle/>
        <a:p>
          <a:pPr rtl="0"/>
          <a:r>
            <a:rPr lang="nl-BE" sz="1800" dirty="0"/>
            <a:t>Verschuivingen in </a:t>
          </a:r>
          <a:r>
            <a:rPr lang="nl-BE" sz="1800" b="1" dirty="0"/>
            <a:t>traditionele rollenpatronen</a:t>
          </a:r>
          <a:endParaRPr lang="nl-BE" sz="1800" dirty="0"/>
        </a:p>
      </dgm:t>
    </dgm:pt>
    <dgm:pt modelId="{8167A634-EAA0-4E77-90F8-708758F7230E}" type="parTrans" cxnId="{036B6B9B-3FDE-45A0-922A-70B084EDFCB6}">
      <dgm:prSet/>
      <dgm:spPr/>
      <dgm:t>
        <a:bodyPr/>
        <a:lstStyle/>
        <a:p>
          <a:endParaRPr lang="nl-BE"/>
        </a:p>
      </dgm:t>
    </dgm:pt>
    <dgm:pt modelId="{993C157D-D354-4F42-ADEE-C386FD9B4DF5}" type="sibTrans" cxnId="{036B6B9B-3FDE-45A0-922A-70B084EDFCB6}">
      <dgm:prSet/>
      <dgm:spPr/>
      <dgm:t>
        <a:bodyPr/>
        <a:lstStyle/>
        <a:p>
          <a:endParaRPr lang="nl-BE"/>
        </a:p>
      </dgm:t>
    </dgm:pt>
    <dgm:pt modelId="{E1E4A07C-5B90-40B6-80EC-CAAB8A0A037C}">
      <dgm:prSet custT="1"/>
      <dgm:spPr/>
      <dgm:t>
        <a:bodyPr/>
        <a:lstStyle/>
        <a:p>
          <a:pPr rtl="0"/>
          <a:r>
            <a:rPr lang="nl-BE" sz="1400" dirty="0"/>
            <a:t>“</a:t>
          </a:r>
          <a:r>
            <a:rPr lang="nl-BE" sz="1800" b="1" dirty="0"/>
            <a:t>Kwaliteitsvol ouder worden”</a:t>
          </a:r>
          <a:r>
            <a:rPr lang="nl-BE" sz="1400" dirty="0"/>
            <a:t> </a:t>
          </a:r>
        </a:p>
      </dgm:t>
    </dgm:pt>
    <dgm:pt modelId="{86A065F6-E71E-43B0-B5F3-7BDB08A10DFB}" type="parTrans" cxnId="{08B1B88D-0E71-41B3-AC7C-25A320B258B2}">
      <dgm:prSet/>
      <dgm:spPr/>
      <dgm:t>
        <a:bodyPr/>
        <a:lstStyle/>
        <a:p>
          <a:endParaRPr lang="nl-BE"/>
        </a:p>
      </dgm:t>
    </dgm:pt>
    <dgm:pt modelId="{D7A1049E-C297-451C-9B63-12FA0F013710}" type="sibTrans" cxnId="{08B1B88D-0E71-41B3-AC7C-25A320B258B2}">
      <dgm:prSet/>
      <dgm:spPr/>
      <dgm:t>
        <a:bodyPr/>
        <a:lstStyle/>
        <a:p>
          <a:endParaRPr lang="nl-BE"/>
        </a:p>
      </dgm:t>
    </dgm:pt>
    <dgm:pt modelId="{AC6F4582-4207-46CD-AFB2-2F0B82122BC2}" type="pres">
      <dgm:prSet presAssocID="{1B476ED9-92C4-496A-9E74-933C5B1F46A8}" presName="linear" presStyleCnt="0">
        <dgm:presLayoutVars>
          <dgm:dir/>
          <dgm:animLvl val="lvl"/>
          <dgm:resizeHandles val="exact"/>
        </dgm:presLayoutVars>
      </dgm:prSet>
      <dgm:spPr/>
    </dgm:pt>
    <dgm:pt modelId="{D6D1EEA4-1655-430D-A865-10E8B344275C}" type="pres">
      <dgm:prSet presAssocID="{9764F9BF-D6EF-4D9F-AEBF-5D868D027CA9}" presName="parentLin" presStyleCnt="0"/>
      <dgm:spPr/>
    </dgm:pt>
    <dgm:pt modelId="{4A25E999-E8ED-4C74-BD0F-8A90FD19FF3A}" type="pres">
      <dgm:prSet presAssocID="{9764F9BF-D6EF-4D9F-AEBF-5D868D027CA9}" presName="parentLeftMargin" presStyleLbl="node1" presStyleIdx="0" presStyleCnt="6"/>
      <dgm:spPr/>
    </dgm:pt>
    <dgm:pt modelId="{F4CB3A85-FB0A-49A7-9B37-7A4A67CF3DAB}" type="pres">
      <dgm:prSet presAssocID="{9764F9BF-D6EF-4D9F-AEBF-5D868D027CA9}" presName="parentText" presStyleLbl="node1" presStyleIdx="0" presStyleCnt="6">
        <dgm:presLayoutVars>
          <dgm:chMax val="0"/>
          <dgm:bulletEnabled val="1"/>
        </dgm:presLayoutVars>
      </dgm:prSet>
      <dgm:spPr/>
    </dgm:pt>
    <dgm:pt modelId="{2E28AAF8-6CB8-41E3-8D47-8D294D8CADAE}" type="pres">
      <dgm:prSet presAssocID="{9764F9BF-D6EF-4D9F-AEBF-5D868D027CA9}" presName="negativeSpace" presStyleCnt="0"/>
      <dgm:spPr/>
    </dgm:pt>
    <dgm:pt modelId="{94E9F8FA-F21F-4AAB-8AA2-118C1F0C07FA}" type="pres">
      <dgm:prSet presAssocID="{9764F9BF-D6EF-4D9F-AEBF-5D868D027CA9}" presName="childText" presStyleLbl="conFgAcc1" presStyleIdx="0" presStyleCnt="6">
        <dgm:presLayoutVars>
          <dgm:bulletEnabled val="1"/>
        </dgm:presLayoutVars>
      </dgm:prSet>
      <dgm:spPr/>
    </dgm:pt>
    <dgm:pt modelId="{D1B820E0-D13C-4D65-99E8-7F8C6EED224E}" type="pres">
      <dgm:prSet presAssocID="{89615D88-5408-4FBB-AE74-DC493B783B51}" presName="spaceBetweenRectangles" presStyleCnt="0"/>
      <dgm:spPr/>
    </dgm:pt>
    <dgm:pt modelId="{F2FC967F-DE1C-4374-8CEA-942469F388FD}" type="pres">
      <dgm:prSet presAssocID="{12EB3448-6B53-47EB-98EA-DD0D91F5973E}" presName="parentLin" presStyleCnt="0"/>
      <dgm:spPr/>
    </dgm:pt>
    <dgm:pt modelId="{4F1BFF1F-8738-4061-8338-D40EA4B26C88}" type="pres">
      <dgm:prSet presAssocID="{12EB3448-6B53-47EB-98EA-DD0D91F5973E}" presName="parentLeftMargin" presStyleLbl="node1" presStyleIdx="0" presStyleCnt="6"/>
      <dgm:spPr/>
    </dgm:pt>
    <dgm:pt modelId="{94956B81-08AE-4B26-B5E8-8619FBC5CA90}" type="pres">
      <dgm:prSet presAssocID="{12EB3448-6B53-47EB-98EA-DD0D91F5973E}" presName="parentText" presStyleLbl="node1" presStyleIdx="1" presStyleCnt="6">
        <dgm:presLayoutVars>
          <dgm:chMax val="0"/>
          <dgm:bulletEnabled val="1"/>
        </dgm:presLayoutVars>
      </dgm:prSet>
      <dgm:spPr/>
    </dgm:pt>
    <dgm:pt modelId="{37C32994-142C-4466-B819-40B58875B885}" type="pres">
      <dgm:prSet presAssocID="{12EB3448-6B53-47EB-98EA-DD0D91F5973E}" presName="negativeSpace" presStyleCnt="0"/>
      <dgm:spPr/>
    </dgm:pt>
    <dgm:pt modelId="{5F9E9E1F-C0F2-4AF7-800B-5B7FEAA4CBAE}" type="pres">
      <dgm:prSet presAssocID="{12EB3448-6B53-47EB-98EA-DD0D91F5973E}" presName="childText" presStyleLbl="conFgAcc1" presStyleIdx="1" presStyleCnt="6">
        <dgm:presLayoutVars>
          <dgm:bulletEnabled val="1"/>
        </dgm:presLayoutVars>
      </dgm:prSet>
      <dgm:spPr/>
    </dgm:pt>
    <dgm:pt modelId="{30342661-96E7-4B58-8529-E842EE794F9B}" type="pres">
      <dgm:prSet presAssocID="{FADD7E1E-E005-4574-85B5-C93C6ECFC1C8}" presName="spaceBetweenRectangles" presStyleCnt="0"/>
      <dgm:spPr/>
    </dgm:pt>
    <dgm:pt modelId="{04B06ED1-3F4E-4182-B38A-E2533D29C08E}" type="pres">
      <dgm:prSet presAssocID="{D538DB1C-644B-4016-B8F9-23927E3B2800}" presName="parentLin" presStyleCnt="0"/>
      <dgm:spPr/>
    </dgm:pt>
    <dgm:pt modelId="{7BC3ACEE-EE5B-492B-AAFE-98D978FB12EE}" type="pres">
      <dgm:prSet presAssocID="{D538DB1C-644B-4016-B8F9-23927E3B2800}" presName="parentLeftMargin" presStyleLbl="node1" presStyleIdx="1" presStyleCnt="6"/>
      <dgm:spPr/>
    </dgm:pt>
    <dgm:pt modelId="{72AB2762-07FD-4C04-A763-DA37F71ED08D}" type="pres">
      <dgm:prSet presAssocID="{D538DB1C-644B-4016-B8F9-23927E3B2800}" presName="parentText" presStyleLbl="node1" presStyleIdx="2" presStyleCnt="6">
        <dgm:presLayoutVars>
          <dgm:chMax val="0"/>
          <dgm:bulletEnabled val="1"/>
        </dgm:presLayoutVars>
      </dgm:prSet>
      <dgm:spPr/>
    </dgm:pt>
    <dgm:pt modelId="{48E88E8A-E91E-4780-B1A4-411481B78F1A}" type="pres">
      <dgm:prSet presAssocID="{D538DB1C-644B-4016-B8F9-23927E3B2800}" presName="negativeSpace" presStyleCnt="0"/>
      <dgm:spPr/>
    </dgm:pt>
    <dgm:pt modelId="{D0141F99-1203-480D-9B61-6C75C63B741B}" type="pres">
      <dgm:prSet presAssocID="{D538DB1C-644B-4016-B8F9-23927E3B2800}" presName="childText" presStyleLbl="conFgAcc1" presStyleIdx="2" presStyleCnt="6">
        <dgm:presLayoutVars>
          <dgm:bulletEnabled val="1"/>
        </dgm:presLayoutVars>
      </dgm:prSet>
      <dgm:spPr/>
    </dgm:pt>
    <dgm:pt modelId="{E50A56EB-B1F9-4B25-AA55-AC12AD9940FD}" type="pres">
      <dgm:prSet presAssocID="{43F4965B-B532-4107-9A2D-585F66DF1231}" presName="spaceBetweenRectangles" presStyleCnt="0"/>
      <dgm:spPr/>
    </dgm:pt>
    <dgm:pt modelId="{23622664-DE1B-469F-AFEB-ED093B03990E}" type="pres">
      <dgm:prSet presAssocID="{BAF9DC5D-780F-44CD-9F1A-C43E9D229C29}" presName="parentLin" presStyleCnt="0"/>
      <dgm:spPr/>
    </dgm:pt>
    <dgm:pt modelId="{BD45DBAF-C4F4-4636-AC53-827A9D108E21}" type="pres">
      <dgm:prSet presAssocID="{BAF9DC5D-780F-44CD-9F1A-C43E9D229C29}" presName="parentLeftMargin" presStyleLbl="node1" presStyleIdx="2" presStyleCnt="6"/>
      <dgm:spPr/>
    </dgm:pt>
    <dgm:pt modelId="{36C45C5D-1CA6-45D3-9C28-CB80DBFCAB40}" type="pres">
      <dgm:prSet presAssocID="{BAF9DC5D-780F-44CD-9F1A-C43E9D229C29}" presName="parentText" presStyleLbl="node1" presStyleIdx="3" presStyleCnt="6">
        <dgm:presLayoutVars>
          <dgm:chMax val="0"/>
          <dgm:bulletEnabled val="1"/>
        </dgm:presLayoutVars>
      </dgm:prSet>
      <dgm:spPr/>
    </dgm:pt>
    <dgm:pt modelId="{476F081E-04A1-4696-A2AB-922BFAE2F93B}" type="pres">
      <dgm:prSet presAssocID="{BAF9DC5D-780F-44CD-9F1A-C43E9D229C29}" presName="negativeSpace" presStyleCnt="0"/>
      <dgm:spPr/>
    </dgm:pt>
    <dgm:pt modelId="{E65F4DDA-8ECC-48C9-8353-10275EACA074}" type="pres">
      <dgm:prSet presAssocID="{BAF9DC5D-780F-44CD-9F1A-C43E9D229C29}" presName="childText" presStyleLbl="conFgAcc1" presStyleIdx="3" presStyleCnt="6">
        <dgm:presLayoutVars>
          <dgm:bulletEnabled val="1"/>
        </dgm:presLayoutVars>
      </dgm:prSet>
      <dgm:spPr/>
    </dgm:pt>
    <dgm:pt modelId="{94838E78-8945-4A25-96CE-A77F960125C6}" type="pres">
      <dgm:prSet presAssocID="{888165FB-7949-40EB-BA5D-BB1995D0D92C}" presName="spaceBetweenRectangles" presStyleCnt="0"/>
      <dgm:spPr/>
    </dgm:pt>
    <dgm:pt modelId="{5C966463-FB9A-488D-838F-E383683BDC1A}" type="pres">
      <dgm:prSet presAssocID="{2FFE1215-83BA-4264-8F26-E65F7E5A44C9}" presName="parentLin" presStyleCnt="0"/>
      <dgm:spPr/>
    </dgm:pt>
    <dgm:pt modelId="{D6D65FB7-D0C9-42A9-8C68-B5E5646AA7DD}" type="pres">
      <dgm:prSet presAssocID="{2FFE1215-83BA-4264-8F26-E65F7E5A44C9}" presName="parentLeftMargin" presStyleLbl="node1" presStyleIdx="3" presStyleCnt="6"/>
      <dgm:spPr/>
    </dgm:pt>
    <dgm:pt modelId="{B041E67B-E083-4AF6-8021-CF8C2181A21F}" type="pres">
      <dgm:prSet presAssocID="{2FFE1215-83BA-4264-8F26-E65F7E5A44C9}" presName="parentText" presStyleLbl="node1" presStyleIdx="4" presStyleCnt="6">
        <dgm:presLayoutVars>
          <dgm:chMax val="0"/>
          <dgm:bulletEnabled val="1"/>
        </dgm:presLayoutVars>
      </dgm:prSet>
      <dgm:spPr/>
    </dgm:pt>
    <dgm:pt modelId="{5F8A7E2E-D979-48C7-AF75-AE9E35A92AFA}" type="pres">
      <dgm:prSet presAssocID="{2FFE1215-83BA-4264-8F26-E65F7E5A44C9}" presName="negativeSpace" presStyleCnt="0"/>
      <dgm:spPr/>
    </dgm:pt>
    <dgm:pt modelId="{F0CB1A71-0EED-479B-AD4D-C2E27F8CECB4}" type="pres">
      <dgm:prSet presAssocID="{2FFE1215-83BA-4264-8F26-E65F7E5A44C9}" presName="childText" presStyleLbl="conFgAcc1" presStyleIdx="4" presStyleCnt="6">
        <dgm:presLayoutVars>
          <dgm:bulletEnabled val="1"/>
        </dgm:presLayoutVars>
      </dgm:prSet>
      <dgm:spPr/>
    </dgm:pt>
    <dgm:pt modelId="{9626F357-6B72-46FC-A2C5-6AEA969AA638}" type="pres">
      <dgm:prSet presAssocID="{993C157D-D354-4F42-ADEE-C386FD9B4DF5}" presName="spaceBetweenRectangles" presStyleCnt="0"/>
      <dgm:spPr/>
    </dgm:pt>
    <dgm:pt modelId="{98C98DF2-181C-4113-A06A-A005C3A7E2FA}" type="pres">
      <dgm:prSet presAssocID="{E1E4A07C-5B90-40B6-80EC-CAAB8A0A037C}" presName="parentLin" presStyleCnt="0"/>
      <dgm:spPr/>
    </dgm:pt>
    <dgm:pt modelId="{000A1A84-5328-4167-B85E-AB671FBEE2A2}" type="pres">
      <dgm:prSet presAssocID="{E1E4A07C-5B90-40B6-80EC-CAAB8A0A037C}" presName="parentLeftMargin" presStyleLbl="node1" presStyleIdx="4" presStyleCnt="6"/>
      <dgm:spPr/>
    </dgm:pt>
    <dgm:pt modelId="{5CF77DC5-D541-40BB-BE68-51D82A7C3450}" type="pres">
      <dgm:prSet presAssocID="{E1E4A07C-5B90-40B6-80EC-CAAB8A0A037C}" presName="parentText" presStyleLbl="node1" presStyleIdx="5" presStyleCnt="6">
        <dgm:presLayoutVars>
          <dgm:chMax val="0"/>
          <dgm:bulletEnabled val="1"/>
        </dgm:presLayoutVars>
      </dgm:prSet>
      <dgm:spPr/>
    </dgm:pt>
    <dgm:pt modelId="{36975A23-1EFA-49EA-9CEE-E1BD61514459}" type="pres">
      <dgm:prSet presAssocID="{E1E4A07C-5B90-40B6-80EC-CAAB8A0A037C}" presName="negativeSpace" presStyleCnt="0"/>
      <dgm:spPr/>
    </dgm:pt>
    <dgm:pt modelId="{B8022212-922B-4E28-9DCA-A1D744303B3E}" type="pres">
      <dgm:prSet presAssocID="{E1E4A07C-5B90-40B6-80EC-CAAB8A0A037C}" presName="childText" presStyleLbl="conFgAcc1" presStyleIdx="5" presStyleCnt="6" custLinFactNeighborX="4815" custLinFactNeighborY="8461">
        <dgm:presLayoutVars>
          <dgm:bulletEnabled val="1"/>
        </dgm:presLayoutVars>
      </dgm:prSet>
      <dgm:spPr/>
    </dgm:pt>
  </dgm:ptLst>
  <dgm:cxnLst>
    <dgm:cxn modelId="{11E95222-145A-4986-92CB-1CAE67566C67}" type="presOf" srcId="{12EB3448-6B53-47EB-98EA-DD0D91F5973E}" destId="{4F1BFF1F-8738-4061-8338-D40EA4B26C88}" srcOrd="0" destOrd="0" presId="urn:microsoft.com/office/officeart/2005/8/layout/list1"/>
    <dgm:cxn modelId="{982BA040-432F-4243-BE3D-37153591EAA5}" type="presOf" srcId="{2FFE1215-83BA-4264-8F26-E65F7E5A44C9}" destId="{D6D65FB7-D0C9-42A9-8C68-B5E5646AA7DD}" srcOrd="0" destOrd="0" presId="urn:microsoft.com/office/officeart/2005/8/layout/list1"/>
    <dgm:cxn modelId="{27B66F65-9599-4FB2-A4EC-11FF7AAB03F9}" type="presOf" srcId="{9764F9BF-D6EF-4D9F-AEBF-5D868D027CA9}" destId="{F4CB3A85-FB0A-49A7-9B37-7A4A67CF3DAB}" srcOrd="1" destOrd="0" presId="urn:microsoft.com/office/officeart/2005/8/layout/list1"/>
    <dgm:cxn modelId="{8D17AE65-8B0B-4EED-A9E2-9EC9FD2A3513}" type="presOf" srcId="{D538DB1C-644B-4016-B8F9-23927E3B2800}" destId="{7BC3ACEE-EE5B-492B-AAFE-98D978FB12EE}" srcOrd="0" destOrd="0" presId="urn:microsoft.com/office/officeart/2005/8/layout/list1"/>
    <dgm:cxn modelId="{74B5674B-5396-49C7-9C5C-B0D735907390}" srcId="{1B476ED9-92C4-496A-9E74-933C5B1F46A8}" destId="{12EB3448-6B53-47EB-98EA-DD0D91F5973E}" srcOrd="1" destOrd="0" parTransId="{4EDEC2CB-48CE-4A41-BA1E-1E810EF45F93}" sibTransId="{FADD7E1E-E005-4574-85B5-C93C6ECFC1C8}"/>
    <dgm:cxn modelId="{EF394B71-E6A6-4D4B-BD81-D8C2521ECF55}" type="presOf" srcId="{E1E4A07C-5B90-40B6-80EC-CAAB8A0A037C}" destId="{5CF77DC5-D541-40BB-BE68-51D82A7C3450}" srcOrd="1" destOrd="0" presId="urn:microsoft.com/office/officeart/2005/8/layout/list1"/>
    <dgm:cxn modelId="{94AEBD7D-5769-4B37-8AC0-BDE0E3B42D84}" type="presOf" srcId="{9764F9BF-D6EF-4D9F-AEBF-5D868D027CA9}" destId="{4A25E999-E8ED-4C74-BD0F-8A90FD19FF3A}" srcOrd="0" destOrd="0" presId="urn:microsoft.com/office/officeart/2005/8/layout/list1"/>
    <dgm:cxn modelId="{F1F3DA8B-C880-40D9-96A1-57A2BCE5DF9C}" srcId="{1B476ED9-92C4-496A-9E74-933C5B1F46A8}" destId="{D538DB1C-644B-4016-B8F9-23927E3B2800}" srcOrd="2" destOrd="0" parTransId="{0C235AC6-8B1B-4F72-A9FB-6287DEE54BDE}" sibTransId="{43F4965B-B532-4107-9A2D-585F66DF1231}"/>
    <dgm:cxn modelId="{08B1B88D-0E71-41B3-AC7C-25A320B258B2}" srcId="{1B476ED9-92C4-496A-9E74-933C5B1F46A8}" destId="{E1E4A07C-5B90-40B6-80EC-CAAB8A0A037C}" srcOrd="5" destOrd="0" parTransId="{86A065F6-E71E-43B0-B5F3-7BDB08A10DFB}" sibTransId="{D7A1049E-C297-451C-9B63-12FA0F013710}"/>
    <dgm:cxn modelId="{036B6B9B-3FDE-45A0-922A-70B084EDFCB6}" srcId="{1B476ED9-92C4-496A-9E74-933C5B1F46A8}" destId="{2FFE1215-83BA-4264-8F26-E65F7E5A44C9}" srcOrd="4" destOrd="0" parTransId="{8167A634-EAA0-4E77-90F8-708758F7230E}" sibTransId="{993C157D-D354-4F42-ADEE-C386FD9B4DF5}"/>
    <dgm:cxn modelId="{D719C8AC-F7F4-4FB9-BAB5-7D35E79540C0}" type="presOf" srcId="{E1E4A07C-5B90-40B6-80EC-CAAB8A0A037C}" destId="{000A1A84-5328-4167-B85E-AB671FBEE2A2}" srcOrd="0" destOrd="0" presId="urn:microsoft.com/office/officeart/2005/8/layout/list1"/>
    <dgm:cxn modelId="{7020C6B5-6A5C-4B5E-B473-E2EF7633613E}" type="presOf" srcId="{2FFE1215-83BA-4264-8F26-E65F7E5A44C9}" destId="{B041E67B-E083-4AF6-8021-CF8C2181A21F}" srcOrd="1" destOrd="0" presId="urn:microsoft.com/office/officeart/2005/8/layout/list1"/>
    <dgm:cxn modelId="{6C3863C8-D18B-48BA-AA1C-35BEE75CD25C}" type="presOf" srcId="{D538DB1C-644B-4016-B8F9-23927E3B2800}" destId="{72AB2762-07FD-4C04-A763-DA37F71ED08D}" srcOrd="1" destOrd="0" presId="urn:microsoft.com/office/officeart/2005/8/layout/list1"/>
    <dgm:cxn modelId="{4B97C0D2-C7F6-422D-A4F6-ACB987034A08}" type="presOf" srcId="{12EB3448-6B53-47EB-98EA-DD0D91F5973E}" destId="{94956B81-08AE-4B26-B5E8-8619FBC5CA90}" srcOrd="1" destOrd="0" presId="urn:microsoft.com/office/officeart/2005/8/layout/list1"/>
    <dgm:cxn modelId="{A7C290D8-3129-427A-ADEE-C9ED421A88B3}" srcId="{1B476ED9-92C4-496A-9E74-933C5B1F46A8}" destId="{BAF9DC5D-780F-44CD-9F1A-C43E9D229C29}" srcOrd="3" destOrd="0" parTransId="{616FEBE5-9F34-45C8-87BE-44539F03151E}" sibTransId="{888165FB-7949-40EB-BA5D-BB1995D0D92C}"/>
    <dgm:cxn modelId="{17359AD8-2185-4E93-8D55-569787BEA858}" type="presOf" srcId="{1B476ED9-92C4-496A-9E74-933C5B1F46A8}" destId="{AC6F4582-4207-46CD-AFB2-2F0B82122BC2}" srcOrd="0" destOrd="0" presId="urn:microsoft.com/office/officeart/2005/8/layout/list1"/>
    <dgm:cxn modelId="{7A3FDEE9-AA8A-4455-8613-1566F23BDAF4}" type="presOf" srcId="{BAF9DC5D-780F-44CD-9F1A-C43E9D229C29}" destId="{36C45C5D-1CA6-45D3-9C28-CB80DBFCAB40}" srcOrd="1" destOrd="0" presId="urn:microsoft.com/office/officeart/2005/8/layout/list1"/>
    <dgm:cxn modelId="{99881CEB-5443-46BD-914D-DC58AC672B68}" type="presOf" srcId="{BAF9DC5D-780F-44CD-9F1A-C43E9D229C29}" destId="{BD45DBAF-C4F4-4636-AC53-827A9D108E21}" srcOrd="0" destOrd="0" presId="urn:microsoft.com/office/officeart/2005/8/layout/list1"/>
    <dgm:cxn modelId="{477508EC-66B1-438A-8397-10A3821B8F14}" srcId="{1B476ED9-92C4-496A-9E74-933C5B1F46A8}" destId="{9764F9BF-D6EF-4D9F-AEBF-5D868D027CA9}" srcOrd="0" destOrd="0" parTransId="{B2EAC81F-4109-41B0-BAC1-B41080D4640A}" sibTransId="{89615D88-5408-4FBB-AE74-DC493B783B51}"/>
    <dgm:cxn modelId="{C0B63441-2C8F-4ACB-A9AD-FEA84204DF99}" type="presParOf" srcId="{AC6F4582-4207-46CD-AFB2-2F0B82122BC2}" destId="{D6D1EEA4-1655-430D-A865-10E8B344275C}" srcOrd="0" destOrd="0" presId="urn:microsoft.com/office/officeart/2005/8/layout/list1"/>
    <dgm:cxn modelId="{8A72D361-4766-4D8E-8FA8-782A7A03F601}" type="presParOf" srcId="{D6D1EEA4-1655-430D-A865-10E8B344275C}" destId="{4A25E999-E8ED-4C74-BD0F-8A90FD19FF3A}" srcOrd="0" destOrd="0" presId="urn:microsoft.com/office/officeart/2005/8/layout/list1"/>
    <dgm:cxn modelId="{7164DA1E-276A-4992-914B-834008961F86}" type="presParOf" srcId="{D6D1EEA4-1655-430D-A865-10E8B344275C}" destId="{F4CB3A85-FB0A-49A7-9B37-7A4A67CF3DAB}" srcOrd="1" destOrd="0" presId="urn:microsoft.com/office/officeart/2005/8/layout/list1"/>
    <dgm:cxn modelId="{B42BEFED-F18C-4452-9EF9-106FCCF9C2E8}" type="presParOf" srcId="{AC6F4582-4207-46CD-AFB2-2F0B82122BC2}" destId="{2E28AAF8-6CB8-41E3-8D47-8D294D8CADAE}" srcOrd="1" destOrd="0" presId="urn:microsoft.com/office/officeart/2005/8/layout/list1"/>
    <dgm:cxn modelId="{2DCAE9AD-4DE2-4190-8975-83D4246B0E51}" type="presParOf" srcId="{AC6F4582-4207-46CD-AFB2-2F0B82122BC2}" destId="{94E9F8FA-F21F-4AAB-8AA2-118C1F0C07FA}" srcOrd="2" destOrd="0" presId="urn:microsoft.com/office/officeart/2005/8/layout/list1"/>
    <dgm:cxn modelId="{650448BA-8CFC-4ECD-88D3-261211E1941E}" type="presParOf" srcId="{AC6F4582-4207-46CD-AFB2-2F0B82122BC2}" destId="{D1B820E0-D13C-4D65-99E8-7F8C6EED224E}" srcOrd="3" destOrd="0" presId="urn:microsoft.com/office/officeart/2005/8/layout/list1"/>
    <dgm:cxn modelId="{C52CB80E-7961-415D-AE91-BCB627265BF0}" type="presParOf" srcId="{AC6F4582-4207-46CD-AFB2-2F0B82122BC2}" destId="{F2FC967F-DE1C-4374-8CEA-942469F388FD}" srcOrd="4" destOrd="0" presId="urn:microsoft.com/office/officeart/2005/8/layout/list1"/>
    <dgm:cxn modelId="{A8C883F8-87C2-4C29-838F-A3AB077158CA}" type="presParOf" srcId="{F2FC967F-DE1C-4374-8CEA-942469F388FD}" destId="{4F1BFF1F-8738-4061-8338-D40EA4B26C88}" srcOrd="0" destOrd="0" presId="urn:microsoft.com/office/officeart/2005/8/layout/list1"/>
    <dgm:cxn modelId="{3CBA5F22-FE72-43EF-91C8-7661D006CB9A}" type="presParOf" srcId="{F2FC967F-DE1C-4374-8CEA-942469F388FD}" destId="{94956B81-08AE-4B26-B5E8-8619FBC5CA90}" srcOrd="1" destOrd="0" presId="urn:microsoft.com/office/officeart/2005/8/layout/list1"/>
    <dgm:cxn modelId="{63FC6221-F1D6-429B-B6CC-6F6E1B664784}" type="presParOf" srcId="{AC6F4582-4207-46CD-AFB2-2F0B82122BC2}" destId="{37C32994-142C-4466-B819-40B58875B885}" srcOrd="5" destOrd="0" presId="urn:microsoft.com/office/officeart/2005/8/layout/list1"/>
    <dgm:cxn modelId="{FECD7F35-4F19-479F-95E8-BB6926980858}" type="presParOf" srcId="{AC6F4582-4207-46CD-AFB2-2F0B82122BC2}" destId="{5F9E9E1F-C0F2-4AF7-800B-5B7FEAA4CBAE}" srcOrd="6" destOrd="0" presId="urn:microsoft.com/office/officeart/2005/8/layout/list1"/>
    <dgm:cxn modelId="{E407EF5E-36C7-4D9C-BE80-15597086CFB8}" type="presParOf" srcId="{AC6F4582-4207-46CD-AFB2-2F0B82122BC2}" destId="{30342661-96E7-4B58-8529-E842EE794F9B}" srcOrd="7" destOrd="0" presId="urn:microsoft.com/office/officeart/2005/8/layout/list1"/>
    <dgm:cxn modelId="{788042AD-06DD-4913-9E49-ECC9392E245A}" type="presParOf" srcId="{AC6F4582-4207-46CD-AFB2-2F0B82122BC2}" destId="{04B06ED1-3F4E-4182-B38A-E2533D29C08E}" srcOrd="8" destOrd="0" presId="urn:microsoft.com/office/officeart/2005/8/layout/list1"/>
    <dgm:cxn modelId="{9D02774C-5FFF-466F-BC2F-5BAC6F0E5619}" type="presParOf" srcId="{04B06ED1-3F4E-4182-B38A-E2533D29C08E}" destId="{7BC3ACEE-EE5B-492B-AAFE-98D978FB12EE}" srcOrd="0" destOrd="0" presId="urn:microsoft.com/office/officeart/2005/8/layout/list1"/>
    <dgm:cxn modelId="{218A543A-D2DB-434B-B1C8-11681CDBFED1}" type="presParOf" srcId="{04B06ED1-3F4E-4182-B38A-E2533D29C08E}" destId="{72AB2762-07FD-4C04-A763-DA37F71ED08D}" srcOrd="1" destOrd="0" presId="urn:microsoft.com/office/officeart/2005/8/layout/list1"/>
    <dgm:cxn modelId="{0B07B354-A8ED-4B37-A806-FA3ED63DEC6C}" type="presParOf" srcId="{AC6F4582-4207-46CD-AFB2-2F0B82122BC2}" destId="{48E88E8A-E91E-4780-B1A4-411481B78F1A}" srcOrd="9" destOrd="0" presId="urn:microsoft.com/office/officeart/2005/8/layout/list1"/>
    <dgm:cxn modelId="{C40153EB-42D7-4A1A-8A50-E17FE8C8BA20}" type="presParOf" srcId="{AC6F4582-4207-46CD-AFB2-2F0B82122BC2}" destId="{D0141F99-1203-480D-9B61-6C75C63B741B}" srcOrd="10" destOrd="0" presId="urn:microsoft.com/office/officeart/2005/8/layout/list1"/>
    <dgm:cxn modelId="{788754E3-25A8-474A-A94A-18C0158FB07B}" type="presParOf" srcId="{AC6F4582-4207-46CD-AFB2-2F0B82122BC2}" destId="{E50A56EB-B1F9-4B25-AA55-AC12AD9940FD}" srcOrd="11" destOrd="0" presId="urn:microsoft.com/office/officeart/2005/8/layout/list1"/>
    <dgm:cxn modelId="{A3941925-6666-488B-92B2-DB1FD5C97315}" type="presParOf" srcId="{AC6F4582-4207-46CD-AFB2-2F0B82122BC2}" destId="{23622664-DE1B-469F-AFEB-ED093B03990E}" srcOrd="12" destOrd="0" presId="urn:microsoft.com/office/officeart/2005/8/layout/list1"/>
    <dgm:cxn modelId="{B0ACE53B-7BD3-4AC7-9280-AF9F1D337D64}" type="presParOf" srcId="{23622664-DE1B-469F-AFEB-ED093B03990E}" destId="{BD45DBAF-C4F4-4636-AC53-827A9D108E21}" srcOrd="0" destOrd="0" presId="urn:microsoft.com/office/officeart/2005/8/layout/list1"/>
    <dgm:cxn modelId="{988143C5-2056-49AE-BD65-1D5A2AAE290D}" type="presParOf" srcId="{23622664-DE1B-469F-AFEB-ED093B03990E}" destId="{36C45C5D-1CA6-45D3-9C28-CB80DBFCAB40}" srcOrd="1" destOrd="0" presId="urn:microsoft.com/office/officeart/2005/8/layout/list1"/>
    <dgm:cxn modelId="{FD27EBBC-C37A-44C5-B20E-77EF334D4C29}" type="presParOf" srcId="{AC6F4582-4207-46CD-AFB2-2F0B82122BC2}" destId="{476F081E-04A1-4696-A2AB-922BFAE2F93B}" srcOrd="13" destOrd="0" presId="urn:microsoft.com/office/officeart/2005/8/layout/list1"/>
    <dgm:cxn modelId="{B2185B52-334C-44F3-BD47-5737E9B08277}" type="presParOf" srcId="{AC6F4582-4207-46CD-AFB2-2F0B82122BC2}" destId="{E65F4DDA-8ECC-48C9-8353-10275EACA074}" srcOrd="14" destOrd="0" presId="urn:microsoft.com/office/officeart/2005/8/layout/list1"/>
    <dgm:cxn modelId="{E7D314A2-C4E5-4402-85F7-F4C1FE044507}" type="presParOf" srcId="{AC6F4582-4207-46CD-AFB2-2F0B82122BC2}" destId="{94838E78-8945-4A25-96CE-A77F960125C6}" srcOrd="15" destOrd="0" presId="urn:microsoft.com/office/officeart/2005/8/layout/list1"/>
    <dgm:cxn modelId="{BC0BDF89-7498-4ADF-9456-9637981F81E2}" type="presParOf" srcId="{AC6F4582-4207-46CD-AFB2-2F0B82122BC2}" destId="{5C966463-FB9A-488D-838F-E383683BDC1A}" srcOrd="16" destOrd="0" presId="urn:microsoft.com/office/officeart/2005/8/layout/list1"/>
    <dgm:cxn modelId="{D5CE10C0-2494-42AD-8AA0-1F0483B2D49C}" type="presParOf" srcId="{5C966463-FB9A-488D-838F-E383683BDC1A}" destId="{D6D65FB7-D0C9-42A9-8C68-B5E5646AA7DD}" srcOrd="0" destOrd="0" presId="urn:microsoft.com/office/officeart/2005/8/layout/list1"/>
    <dgm:cxn modelId="{F246C04B-CAD1-4E59-BBFC-A58C9B285940}" type="presParOf" srcId="{5C966463-FB9A-488D-838F-E383683BDC1A}" destId="{B041E67B-E083-4AF6-8021-CF8C2181A21F}" srcOrd="1" destOrd="0" presId="urn:microsoft.com/office/officeart/2005/8/layout/list1"/>
    <dgm:cxn modelId="{8437756A-6698-4717-95C6-EE1835C4C6FE}" type="presParOf" srcId="{AC6F4582-4207-46CD-AFB2-2F0B82122BC2}" destId="{5F8A7E2E-D979-48C7-AF75-AE9E35A92AFA}" srcOrd="17" destOrd="0" presId="urn:microsoft.com/office/officeart/2005/8/layout/list1"/>
    <dgm:cxn modelId="{72839EDC-16C6-4952-A89F-BB4F5D064F89}" type="presParOf" srcId="{AC6F4582-4207-46CD-AFB2-2F0B82122BC2}" destId="{F0CB1A71-0EED-479B-AD4D-C2E27F8CECB4}" srcOrd="18" destOrd="0" presId="urn:microsoft.com/office/officeart/2005/8/layout/list1"/>
    <dgm:cxn modelId="{7F8FB7D3-8797-478D-9429-A4A2DAC7E186}" type="presParOf" srcId="{AC6F4582-4207-46CD-AFB2-2F0B82122BC2}" destId="{9626F357-6B72-46FC-A2C5-6AEA969AA638}" srcOrd="19" destOrd="0" presId="urn:microsoft.com/office/officeart/2005/8/layout/list1"/>
    <dgm:cxn modelId="{DCDC64C2-0041-4C8A-8DE2-646A4DD2E132}" type="presParOf" srcId="{AC6F4582-4207-46CD-AFB2-2F0B82122BC2}" destId="{98C98DF2-181C-4113-A06A-A005C3A7E2FA}" srcOrd="20" destOrd="0" presId="urn:microsoft.com/office/officeart/2005/8/layout/list1"/>
    <dgm:cxn modelId="{48985F9E-DFB6-4CF3-97ED-3D01C3E97040}" type="presParOf" srcId="{98C98DF2-181C-4113-A06A-A005C3A7E2FA}" destId="{000A1A84-5328-4167-B85E-AB671FBEE2A2}" srcOrd="0" destOrd="0" presId="urn:microsoft.com/office/officeart/2005/8/layout/list1"/>
    <dgm:cxn modelId="{45AF06C9-275C-4E37-9DF3-1640949A06C5}" type="presParOf" srcId="{98C98DF2-181C-4113-A06A-A005C3A7E2FA}" destId="{5CF77DC5-D541-40BB-BE68-51D82A7C3450}" srcOrd="1" destOrd="0" presId="urn:microsoft.com/office/officeart/2005/8/layout/list1"/>
    <dgm:cxn modelId="{B0C53B22-570C-4870-90DA-E3FA8DE968F3}" type="presParOf" srcId="{AC6F4582-4207-46CD-AFB2-2F0B82122BC2}" destId="{36975A23-1EFA-49EA-9CEE-E1BD61514459}" srcOrd="21" destOrd="0" presId="urn:microsoft.com/office/officeart/2005/8/layout/list1"/>
    <dgm:cxn modelId="{C0003828-54D0-4A8B-BB0A-379DCF494137}" type="presParOf" srcId="{AC6F4582-4207-46CD-AFB2-2F0B82122BC2}" destId="{B8022212-922B-4E28-9DCA-A1D744303B3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F8FA-F21F-4AAB-8AA2-118C1F0C07FA}">
      <dsp:nvSpPr>
        <dsp:cNvPr id="0" name=""/>
        <dsp:cNvSpPr/>
      </dsp:nvSpPr>
      <dsp:spPr>
        <a:xfrm>
          <a:off x="0" y="336577"/>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B3A85-FB0A-49A7-9B37-7A4A67CF3DAB}">
      <dsp:nvSpPr>
        <dsp:cNvPr id="0" name=""/>
        <dsp:cNvSpPr/>
      </dsp:nvSpPr>
      <dsp:spPr>
        <a:xfrm>
          <a:off x="410448" y="7089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889000" rtl="0">
            <a:lnSpc>
              <a:spcPct val="90000"/>
            </a:lnSpc>
            <a:spcBef>
              <a:spcPct val="0"/>
            </a:spcBef>
            <a:spcAft>
              <a:spcPct val="35000"/>
            </a:spcAft>
            <a:buNone/>
          </a:pPr>
          <a:r>
            <a:rPr lang="nl-BE" sz="2000" kern="1200" dirty="0"/>
            <a:t>Kritische en zelfbewuste </a:t>
          </a:r>
          <a:r>
            <a:rPr lang="nl-BE" sz="2000" b="1" kern="1200" dirty="0"/>
            <a:t>consumenten</a:t>
          </a:r>
          <a:endParaRPr lang="nl-BE" sz="2000" kern="1200" dirty="0"/>
        </a:p>
      </dsp:txBody>
      <dsp:txXfrm>
        <a:off x="436387" y="96836"/>
        <a:ext cx="5694396" cy="479482"/>
      </dsp:txXfrm>
    </dsp:sp>
    <dsp:sp modelId="{5F9E9E1F-C0F2-4AF7-800B-5B7FEAA4CBAE}">
      <dsp:nvSpPr>
        <dsp:cNvPr id="0" name=""/>
        <dsp:cNvSpPr/>
      </dsp:nvSpPr>
      <dsp:spPr>
        <a:xfrm>
          <a:off x="0" y="1153057"/>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56B81-08AE-4B26-B5E8-8619FBC5CA90}">
      <dsp:nvSpPr>
        <dsp:cNvPr id="0" name=""/>
        <dsp:cNvSpPr/>
      </dsp:nvSpPr>
      <dsp:spPr>
        <a:xfrm>
          <a:off x="410448" y="88737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800100" rtl="0">
            <a:lnSpc>
              <a:spcPct val="90000"/>
            </a:lnSpc>
            <a:spcBef>
              <a:spcPct val="0"/>
            </a:spcBef>
            <a:spcAft>
              <a:spcPct val="35000"/>
            </a:spcAft>
            <a:buNone/>
          </a:pPr>
          <a:r>
            <a:rPr lang="nl-BE" sz="1800" kern="1200" dirty="0"/>
            <a:t>Gemiddeld hoger </a:t>
          </a:r>
          <a:r>
            <a:rPr lang="nl-BE" sz="1800" b="1" kern="1200" dirty="0"/>
            <a:t>opleidingsniveau</a:t>
          </a:r>
          <a:endParaRPr lang="nl-BE" sz="1800" kern="1200" dirty="0"/>
        </a:p>
      </dsp:txBody>
      <dsp:txXfrm>
        <a:off x="436387" y="913316"/>
        <a:ext cx="5694396" cy="479482"/>
      </dsp:txXfrm>
    </dsp:sp>
    <dsp:sp modelId="{D0141F99-1203-480D-9B61-6C75C63B741B}">
      <dsp:nvSpPr>
        <dsp:cNvPr id="0" name=""/>
        <dsp:cNvSpPr/>
      </dsp:nvSpPr>
      <dsp:spPr>
        <a:xfrm>
          <a:off x="0" y="1969537"/>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B2762-07FD-4C04-A763-DA37F71ED08D}">
      <dsp:nvSpPr>
        <dsp:cNvPr id="0" name=""/>
        <dsp:cNvSpPr/>
      </dsp:nvSpPr>
      <dsp:spPr>
        <a:xfrm>
          <a:off x="410448" y="170385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800100" rtl="0">
            <a:lnSpc>
              <a:spcPct val="90000"/>
            </a:lnSpc>
            <a:spcBef>
              <a:spcPct val="0"/>
            </a:spcBef>
            <a:spcAft>
              <a:spcPct val="35000"/>
            </a:spcAft>
            <a:buNone/>
          </a:pPr>
          <a:r>
            <a:rPr lang="nl-BE" sz="1800" kern="1200" dirty="0"/>
            <a:t>Vragen naar </a:t>
          </a:r>
          <a:r>
            <a:rPr lang="nl-BE" sz="1800" b="1" kern="1200" dirty="0"/>
            <a:t>zorg op maat</a:t>
          </a:r>
          <a:endParaRPr lang="nl-BE" sz="1800" kern="1200" dirty="0"/>
        </a:p>
      </dsp:txBody>
      <dsp:txXfrm>
        <a:off x="436387" y="1729796"/>
        <a:ext cx="5694396" cy="479482"/>
      </dsp:txXfrm>
    </dsp:sp>
    <dsp:sp modelId="{E65F4DDA-8ECC-48C9-8353-10275EACA074}">
      <dsp:nvSpPr>
        <dsp:cNvPr id="0" name=""/>
        <dsp:cNvSpPr/>
      </dsp:nvSpPr>
      <dsp:spPr>
        <a:xfrm>
          <a:off x="0" y="2786017"/>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45C5D-1CA6-45D3-9C28-CB80DBFCAB40}">
      <dsp:nvSpPr>
        <dsp:cNvPr id="0" name=""/>
        <dsp:cNvSpPr/>
      </dsp:nvSpPr>
      <dsp:spPr>
        <a:xfrm>
          <a:off x="410448" y="252033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800100" rtl="0">
            <a:lnSpc>
              <a:spcPct val="90000"/>
            </a:lnSpc>
            <a:spcBef>
              <a:spcPct val="0"/>
            </a:spcBef>
            <a:spcAft>
              <a:spcPct val="35000"/>
            </a:spcAft>
            <a:buNone/>
          </a:pPr>
          <a:r>
            <a:rPr lang="nl-BE" sz="1800" b="1" kern="1200" dirty="0"/>
            <a:t>Informatiesnelweg: </a:t>
          </a:r>
          <a:r>
            <a:rPr lang="nl-BE" sz="1800" kern="1200" dirty="0"/>
            <a:t>Dr. Google</a:t>
          </a:r>
        </a:p>
      </dsp:txBody>
      <dsp:txXfrm>
        <a:off x="436387" y="2546276"/>
        <a:ext cx="5694396" cy="479482"/>
      </dsp:txXfrm>
    </dsp:sp>
    <dsp:sp modelId="{F0CB1A71-0EED-479B-AD4D-C2E27F8CECB4}">
      <dsp:nvSpPr>
        <dsp:cNvPr id="0" name=""/>
        <dsp:cNvSpPr/>
      </dsp:nvSpPr>
      <dsp:spPr>
        <a:xfrm>
          <a:off x="0" y="3602497"/>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1E67B-E083-4AF6-8021-CF8C2181A21F}">
      <dsp:nvSpPr>
        <dsp:cNvPr id="0" name=""/>
        <dsp:cNvSpPr/>
      </dsp:nvSpPr>
      <dsp:spPr>
        <a:xfrm>
          <a:off x="410448" y="333681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800100" rtl="0">
            <a:lnSpc>
              <a:spcPct val="90000"/>
            </a:lnSpc>
            <a:spcBef>
              <a:spcPct val="0"/>
            </a:spcBef>
            <a:spcAft>
              <a:spcPct val="35000"/>
            </a:spcAft>
            <a:buNone/>
          </a:pPr>
          <a:r>
            <a:rPr lang="nl-BE" sz="1800" kern="1200" dirty="0"/>
            <a:t>Verschuivingen in </a:t>
          </a:r>
          <a:r>
            <a:rPr lang="nl-BE" sz="1800" b="1" kern="1200" dirty="0"/>
            <a:t>traditionele rollenpatronen</a:t>
          </a:r>
          <a:endParaRPr lang="nl-BE" sz="1800" kern="1200" dirty="0"/>
        </a:p>
      </dsp:txBody>
      <dsp:txXfrm>
        <a:off x="436387" y="3362756"/>
        <a:ext cx="5694396" cy="479482"/>
      </dsp:txXfrm>
    </dsp:sp>
    <dsp:sp modelId="{B8022212-922B-4E28-9DCA-A1D744303B3E}">
      <dsp:nvSpPr>
        <dsp:cNvPr id="0" name=""/>
        <dsp:cNvSpPr/>
      </dsp:nvSpPr>
      <dsp:spPr>
        <a:xfrm>
          <a:off x="0" y="4441456"/>
          <a:ext cx="8208963"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F77DC5-D541-40BB-BE68-51D82A7C3450}">
      <dsp:nvSpPr>
        <dsp:cNvPr id="0" name=""/>
        <dsp:cNvSpPr/>
      </dsp:nvSpPr>
      <dsp:spPr>
        <a:xfrm>
          <a:off x="410448" y="4153297"/>
          <a:ext cx="5746274"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marL="0" lvl="0" indent="0" algn="l" defTabSz="622300" rtl="0">
            <a:lnSpc>
              <a:spcPct val="90000"/>
            </a:lnSpc>
            <a:spcBef>
              <a:spcPct val="0"/>
            </a:spcBef>
            <a:spcAft>
              <a:spcPct val="35000"/>
            </a:spcAft>
            <a:buNone/>
          </a:pPr>
          <a:r>
            <a:rPr lang="nl-BE" sz="1400" kern="1200" dirty="0"/>
            <a:t>“</a:t>
          </a:r>
          <a:r>
            <a:rPr lang="nl-BE" sz="1800" b="1" kern="1200" dirty="0"/>
            <a:t>Kwaliteitsvol ouder worden”</a:t>
          </a:r>
          <a:r>
            <a:rPr lang="nl-BE" sz="1400" kern="1200" dirty="0"/>
            <a:t> </a:t>
          </a:r>
        </a:p>
      </dsp:txBody>
      <dsp:txXfrm>
        <a:off x="436387" y="4179236"/>
        <a:ext cx="5694396"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41298-9161-4FBA-839D-5B08CA6121EE}" type="datetimeFigureOut">
              <a:rPr lang="nl-BE" smtClean="0"/>
              <a:t>29/11/2017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A9F58-141A-40EA-B461-933EE0442AD1}" type="slidenum">
              <a:rPr lang="nl-BE" smtClean="0"/>
              <a:t>‹nr.›</a:t>
            </a:fld>
            <a:endParaRPr lang="nl-BE"/>
          </a:p>
        </p:txBody>
      </p:sp>
    </p:spTree>
    <p:extLst>
      <p:ext uri="{BB962C8B-B14F-4D97-AF65-F5344CB8AC3E}">
        <p14:creationId xmlns:p14="http://schemas.microsoft.com/office/powerpoint/2010/main" val="84905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9BA9F58-141A-40EA-B461-933EE0442AD1}" type="slidenum">
              <a:rPr lang="nl-BE">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541055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06579" y="3240504"/>
            <a:ext cx="6204284" cy="718637"/>
          </a:xfrm>
        </p:spPr>
        <p:txBody>
          <a:bodyPr anchor="b">
            <a:normAutofit/>
          </a:bodyPr>
          <a:lstStyle>
            <a:lvl1pPr algn="l">
              <a:defRPr sz="4000" b="1">
                <a:solidFill>
                  <a:schemeClr val="bg1"/>
                </a:solidFill>
                <a:latin typeface="+mn-lt"/>
              </a:defRPr>
            </a:lvl1pPr>
          </a:lstStyle>
          <a:p>
            <a:r>
              <a:rPr lang="nl-NL"/>
              <a:t>Klik om de stijl te bewerken</a:t>
            </a:r>
            <a:endParaRPr lang="en-US" dirty="0"/>
          </a:p>
        </p:txBody>
      </p:sp>
      <p:sp>
        <p:nvSpPr>
          <p:cNvPr id="3" name="Subtitle 2"/>
          <p:cNvSpPr>
            <a:spLocks noGrp="1"/>
          </p:cNvSpPr>
          <p:nvPr>
            <p:ph type="subTitle" idx="1"/>
          </p:nvPr>
        </p:nvSpPr>
        <p:spPr>
          <a:xfrm>
            <a:off x="2506579" y="4051217"/>
            <a:ext cx="6204284" cy="408488"/>
          </a:xfrm>
        </p:spPr>
        <p:txBody>
          <a:bodyPr/>
          <a:lstStyle>
            <a:lvl1pPr marL="0" indent="0" algn="l">
              <a:buNone/>
              <a:defRPr sz="24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8" name="Tijdelijke aanduiding voor tekst 17"/>
          <p:cNvSpPr>
            <a:spLocks noGrp="1"/>
          </p:cNvSpPr>
          <p:nvPr>
            <p:ph type="body" sz="quarter" idx="10"/>
          </p:nvPr>
        </p:nvSpPr>
        <p:spPr>
          <a:xfrm>
            <a:off x="2506579" y="4892842"/>
            <a:ext cx="6204284" cy="320174"/>
          </a:xfrm>
        </p:spPr>
        <p:txBody>
          <a:bodyPr>
            <a:noAutofit/>
          </a:bodyPr>
          <a:lstStyle>
            <a:lvl1pPr marL="0" indent="0">
              <a:buNone/>
              <a:defRPr sz="1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Tree>
    <p:extLst>
      <p:ext uri="{BB962C8B-B14F-4D97-AF65-F5344CB8AC3E}">
        <p14:creationId xmlns:p14="http://schemas.microsoft.com/office/powerpoint/2010/main" val="60080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nl-BE" dirty="0"/>
          </a:p>
        </p:txBody>
      </p:sp>
      <p:sp>
        <p:nvSpPr>
          <p:cNvPr id="6" name="Slide Number Placeholder 5"/>
          <p:cNvSpPr>
            <a:spLocks noGrp="1"/>
          </p:cNvSpPr>
          <p:nvPr>
            <p:ph type="sldNum" sz="quarter" idx="12"/>
          </p:nvPr>
        </p:nvSpPr>
        <p:spPr>
          <a:xfrm>
            <a:off x="0" y="6356349"/>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265745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nl-BE" dirty="0"/>
          </a:p>
        </p:txBody>
      </p:sp>
      <p:sp>
        <p:nvSpPr>
          <p:cNvPr id="6" name="Slide Number Placeholder 5"/>
          <p:cNvSpPr>
            <a:spLocks noGrp="1"/>
          </p:cNvSpPr>
          <p:nvPr>
            <p:ph type="sldNum" sz="quarter" idx="12"/>
          </p:nvPr>
        </p:nvSpPr>
        <p:spPr>
          <a:xfrm>
            <a:off x="0" y="6356350"/>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258183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a:xfrm>
            <a:off x="3436937" y="4445000"/>
            <a:ext cx="4978929" cy="1498600"/>
          </a:xfrm>
        </p:spPr>
        <p:txBody>
          <a:bodyPr/>
          <a:lstStyle>
            <a:lvl1pPr marL="0" indent="0">
              <a:buNone/>
              <a:defRPr baseline="0">
                <a:solidFill>
                  <a:schemeClr val="bg1"/>
                </a:solidFill>
              </a:defRPr>
            </a:lvl1pPr>
          </a:lstStyle>
          <a:p>
            <a:pPr lvl="0"/>
            <a:r>
              <a:rPr lang="nl-NL"/>
              <a:t>Klik om de modelstijlen te bewerken</a:t>
            </a:r>
          </a:p>
        </p:txBody>
      </p:sp>
    </p:spTree>
    <p:extLst>
      <p:ext uri="{BB962C8B-B14F-4D97-AF65-F5344CB8AC3E}">
        <p14:creationId xmlns:p14="http://schemas.microsoft.com/office/powerpoint/2010/main" val="282463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ou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706412" y="549275"/>
            <a:ext cx="7488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lvl="0"/>
            <a:r>
              <a:rPr lang="nl-BE" dirty="0"/>
              <a:t>Klik om titel te maken</a:t>
            </a:r>
            <a:endParaRPr lang="nl-NL" dirty="0"/>
          </a:p>
        </p:txBody>
      </p:sp>
      <p:sp>
        <p:nvSpPr>
          <p:cNvPr id="4" name="Rectangle 14"/>
          <p:cNvSpPr>
            <a:spLocks noGrp="1" noChangeArrowheads="1"/>
          </p:cNvSpPr>
          <p:nvPr>
            <p:ph idx="1"/>
          </p:nvPr>
        </p:nvSpPr>
        <p:spPr bwMode="auto">
          <a:xfrm>
            <a:off x="706412" y="1412875"/>
            <a:ext cx="753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lvl="0"/>
            <a:endParaRPr lang="nl-NL" noProof="0" dirty="0"/>
          </a:p>
        </p:txBody>
      </p:sp>
    </p:spTree>
    <p:extLst>
      <p:ext uri="{BB962C8B-B14F-4D97-AF65-F5344CB8AC3E}">
        <p14:creationId xmlns:p14="http://schemas.microsoft.com/office/powerpoint/2010/main" val="9019784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706412" y="549275"/>
            <a:ext cx="7488238" cy="492125"/>
          </a:xfrm>
          <a:prstGeom prst="rect">
            <a:avLst/>
          </a:prstGeom>
          <a:noFill/>
          <a:ln>
            <a:noFill/>
          </a:ln>
          <a:effectLst/>
          <a:extLst>
            <a:ext uri="{FAA26D3D-D897-4be2-8F04-BA451C77F1D7}"/>
          </a:extLst>
        </p:spPr>
        <p:txBody>
          <a:bodyPr/>
          <a:lstStyle/>
          <a:p>
            <a:pPr lvl="0"/>
            <a:r>
              <a:rPr lang="nl-BE" dirty="0"/>
              <a:t>Klik om titel te maken</a:t>
            </a:r>
            <a:endParaRPr lang="nl-NL" dirty="0"/>
          </a:p>
        </p:txBody>
      </p:sp>
      <p:sp>
        <p:nvSpPr>
          <p:cNvPr id="3" name="Rectangle 14"/>
          <p:cNvSpPr>
            <a:spLocks noGrp="1" noChangeArrowheads="1"/>
          </p:cNvSpPr>
          <p:nvPr>
            <p:ph idx="1"/>
          </p:nvPr>
        </p:nvSpPr>
        <p:spPr bwMode="auto">
          <a:xfrm>
            <a:off x="706412" y="1412875"/>
            <a:ext cx="7537996" cy="369332"/>
          </a:xfrm>
          <a:prstGeom prst="rect">
            <a:avLst/>
          </a:prstGeom>
          <a:noFill/>
          <a:ln>
            <a:noFill/>
          </a:ln>
          <a:effectLst/>
          <a:extLst>
            <a:ext uri="{FAA26D3D-D897-4be2-8F04-BA451C77F1D7}"/>
          </a:extLst>
        </p:spPr>
        <p:txBody>
          <a:bodyPr/>
          <a:lstStyle/>
          <a:p>
            <a:pPr lvl="0"/>
            <a:endParaRPr lang="nl-NL" noProof="0" dirty="0"/>
          </a:p>
        </p:txBody>
      </p:sp>
    </p:spTree>
    <p:extLst>
      <p:ext uri="{BB962C8B-B14F-4D97-AF65-F5344CB8AC3E}">
        <p14:creationId xmlns:p14="http://schemas.microsoft.com/office/powerpoint/2010/main" val="36942736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nl-BE" dirty="0"/>
          </a:p>
        </p:txBody>
      </p:sp>
      <p:sp>
        <p:nvSpPr>
          <p:cNvPr id="6" name="Slide Number Placeholder 5"/>
          <p:cNvSpPr>
            <a:spLocks noGrp="1"/>
          </p:cNvSpPr>
          <p:nvPr>
            <p:ph type="sldNum" sz="quarter" idx="12"/>
          </p:nvPr>
        </p:nvSpPr>
        <p:spPr>
          <a:xfrm>
            <a:off x="0" y="6356350"/>
            <a:ext cx="504324" cy="384845"/>
          </a:xfrm>
        </p:spPr>
        <p:txBody>
          <a:bodyPr/>
          <a:lstStyle/>
          <a:p>
            <a:fld id="{5C1266E4-20AA-434A-AF83-3247A3AA903C}" type="slidenum">
              <a:rPr lang="nl-BE" smtClean="0"/>
              <a:t>‹nr.›</a:t>
            </a:fld>
            <a:endParaRPr lang="nl-BE" dirty="0"/>
          </a:p>
        </p:txBody>
      </p:sp>
    </p:spTree>
    <p:extLst>
      <p:ext uri="{BB962C8B-B14F-4D97-AF65-F5344CB8AC3E}">
        <p14:creationId xmlns:p14="http://schemas.microsoft.com/office/powerpoint/2010/main" val="416475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nl-BE"/>
          </a:p>
        </p:txBody>
      </p:sp>
      <p:sp>
        <p:nvSpPr>
          <p:cNvPr id="6" name="Slide Number Placeholder 5"/>
          <p:cNvSpPr>
            <a:spLocks noGrp="1"/>
          </p:cNvSpPr>
          <p:nvPr>
            <p:ph type="sldNum" sz="quarter" idx="12"/>
          </p:nvPr>
        </p:nvSpPr>
        <p:spPr>
          <a:xfrm>
            <a:off x="0" y="6365487"/>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146133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6" name="Footer Placeholder 5"/>
          <p:cNvSpPr>
            <a:spLocks noGrp="1"/>
          </p:cNvSpPr>
          <p:nvPr>
            <p:ph type="ftr" sz="quarter" idx="11"/>
          </p:nvPr>
        </p:nvSpPr>
        <p:spPr/>
        <p:txBody>
          <a:bodyPr/>
          <a:lstStyle>
            <a:lvl1pPr>
              <a:defRPr baseline="0">
                <a:solidFill>
                  <a:schemeClr val="bg1"/>
                </a:solidFill>
              </a:defRPr>
            </a:lvl1pPr>
          </a:lstStyle>
          <a:p>
            <a:endParaRPr lang="nl-BE"/>
          </a:p>
        </p:txBody>
      </p:sp>
      <p:sp>
        <p:nvSpPr>
          <p:cNvPr id="7" name="Slide Number Placeholder 6"/>
          <p:cNvSpPr>
            <a:spLocks noGrp="1"/>
          </p:cNvSpPr>
          <p:nvPr>
            <p:ph type="sldNum" sz="quarter" idx="12"/>
          </p:nvPr>
        </p:nvSpPr>
        <p:spPr>
          <a:xfrm>
            <a:off x="0" y="6368273"/>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226622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8" name="Footer Placeholder 7"/>
          <p:cNvSpPr>
            <a:spLocks noGrp="1"/>
          </p:cNvSpPr>
          <p:nvPr>
            <p:ph type="ftr" sz="quarter" idx="11"/>
          </p:nvPr>
        </p:nvSpPr>
        <p:spPr/>
        <p:txBody>
          <a:bodyPr/>
          <a:lstStyle>
            <a:lvl1pPr>
              <a:defRPr baseline="0">
                <a:solidFill>
                  <a:schemeClr val="bg1"/>
                </a:solidFill>
              </a:defRPr>
            </a:lvl1pPr>
          </a:lstStyle>
          <a:p>
            <a:endParaRPr lang="nl-BE" dirty="0"/>
          </a:p>
        </p:txBody>
      </p:sp>
      <p:sp>
        <p:nvSpPr>
          <p:cNvPr id="9" name="Slide Number Placeholder 8"/>
          <p:cNvSpPr>
            <a:spLocks noGrp="1"/>
          </p:cNvSpPr>
          <p:nvPr>
            <p:ph type="sldNum" sz="quarter" idx="12"/>
          </p:nvPr>
        </p:nvSpPr>
        <p:spPr>
          <a:xfrm>
            <a:off x="0" y="6356350"/>
            <a:ext cx="504324" cy="365125"/>
          </a:xfrm>
        </p:spPr>
        <p:txBody>
          <a:bodyPr/>
          <a:lstStyle/>
          <a:p>
            <a:fld id="{5C1266E4-20AA-434A-AF83-3247A3AA903C}" type="slidenum">
              <a:rPr lang="nl-BE" smtClean="0"/>
              <a:t>‹nr.›</a:t>
            </a:fld>
            <a:endParaRPr lang="nl-BE" dirty="0"/>
          </a:p>
        </p:txBody>
      </p:sp>
    </p:spTree>
    <p:extLst>
      <p:ext uri="{BB962C8B-B14F-4D97-AF65-F5344CB8AC3E}">
        <p14:creationId xmlns:p14="http://schemas.microsoft.com/office/powerpoint/2010/main" val="404591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4" name="Footer Placeholder 3"/>
          <p:cNvSpPr>
            <a:spLocks noGrp="1"/>
          </p:cNvSpPr>
          <p:nvPr>
            <p:ph type="ftr" sz="quarter" idx="11"/>
          </p:nvPr>
        </p:nvSpPr>
        <p:spPr/>
        <p:txBody>
          <a:bodyPr/>
          <a:lstStyle>
            <a:lvl1pPr>
              <a:defRPr baseline="0">
                <a:solidFill>
                  <a:schemeClr val="bg1"/>
                </a:solidFill>
              </a:defRPr>
            </a:lvl1pPr>
          </a:lstStyle>
          <a:p>
            <a:endParaRPr lang="nl-BE" dirty="0"/>
          </a:p>
        </p:txBody>
      </p:sp>
      <p:sp>
        <p:nvSpPr>
          <p:cNvPr id="5" name="Slide Number Placeholder 4"/>
          <p:cNvSpPr>
            <a:spLocks noGrp="1"/>
          </p:cNvSpPr>
          <p:nvPr>
            <p:ph type="sldNum" sz="quarter" idx="12"/>
          </p:nvPr>
        </p:nvSpPr>
        <p:spPr>
          <a:xfrm>
            <a:off x="0" y="6371167"/>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2690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dirty="0"/>
          </a:p>
        </p:txBody>
      </p:sp>
      <p:sp>
        <p:nvSpPr>
          <p:cNvPr id="3" name="Footer Placeholder 2"/>
          <p:cNvSpPr>
            <a:spLocks noGrp="1"/>
          </p:cNvSpPr>
          <p:nvPr>
            <p:ph type="ftr" sz="quarter" idx="11"/>
          </p:nvPr>
        </p:nvSpPr>
        <p:spPr/>
        <p:txBody>
          <a:bodyPr/>
          <a:lstStyle>
            <a:lvl1pPr>
              <a:defRPr baseline="0">
                <a:solidFill>
                  <a:schemeClr val="bg1"/>
                </a:solidFill>
              </a:defRPr>
            </a:lvl1pPr>
          </a:lstStyle>
          <a:p>
            <a:endParaRPr lang="nl-BE" dirty="0"/>
          </a:p>
        </p:txBody>
      </p:sp>
      <p:sp>
        <p:nvSpPr>
          <p:cNvPr id="4" name="Slide Number Placeholder 3"/>
          <p:cNvSpPr>
            <a:spLocks noGrp="1"/>
          </p:cNvSpPr>
          <p:nvPr>
            <p:ph type="sldNum" sz="quarter" idx="12"/>
          </p:nvPr>
        </p:nvSpPr>
        <p:spPr>
          <a:xfrm>
            <a:off x="0" y="6365487"/>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8633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6" name="Footer Placeholder 5"/>
          <p:cNvSpPr>
            <a:spLocks noGrp="1"/>
          </p:cNvSpPr>
          <p:nvPr>
            <p:ph type="ftr" sz="quarter" idx="11"/>
          </p:nvPr>
        </p:nvSpPr>
        <p:spPr/>
        <p:txBody>
          <a:bodyPr/>
          <a:lstStyle>
            <a:lvl1pPr>
              <a:defRPr baseline="0">
                <a:solidFill>
                  <a:schemeClr val="bg1"/>
                </a:solidFill>
              </a:defRPr>
            </a:lvl1pPr>
          </a:lstStyle>
          <a:p>
            <a:endParaRPr lang="nl-BE"/>
          </a:p>
        </p:txBody>
      </p:sp>
      <p:sp>
        <p:nvSpPr>
          <p:cNvPr id="7" name="Slide Number Placeholder 6"/>
          <p:cNvSpPr>
            <a:spLocks noGrp="1"/>
          </p:cNvSpPr>
          <p:nvPr>
            <p:ph type="sldNum" sz="quarter" idx="12"/>
          </p:nvPr>
        </p:nvSpPr>
        <p:spPr>
          <a:xfrm>
            <a:off x="0" y="6371167"/>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71203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lvl1pPr>
              <a:defRPr baseline="0">
                <a:solidFill>
                  <a:schemeClr val="bg1"/>
                </a:solidFill>
              </a:defRPr>
            </a:lvl1pPr>
          </a:lstStyle>
          <a:p>
            <a:fld id="{4FEF5A82-C67D-41B0-9267-2BBBB0F74B5F}" type="datetimeFigureOut">
              <a:rPr lang="nl-BE" smtClean="0"/>
              <a:pPr/>
              <a:t>29/11/2017</a:t>
            </a:fld>
            <a:endParaRPr lang="nl-BE"/>
          </a:p>
        </p:txBody>
      </p:sp>
      <p:sp>
        <p:nvSpPr>
          <p:cNvPr id="6" name="Footer Placeholder 5"/>
          <p:cNvSpPr>
            <a:spLocks noGrp="1"/>
          </p:cNvSpPr>
          <p:nvPr>
            <p:ph type="ftr" sz="quarter" idx="11"/>
          </p:nvPr>
        </p:nvSpPr>
        <p:spPr/>
        <p:txBody>
          <a:bodyPr/>
          <a:lstStyle>
            <a:lvl1pPr>
              <a:defRPr baseline="0">
                <a:solidFill>
                  <a:schemeClr val="bg1"/>
                </a:solidFill>
              </a:defRPr>
            </a:lvl1pPr>
          </a:lstStyle>
          <a:p>
            <a:endParaRPr lang="nl-BE"/>
          </a:p>
        </p:txBody>
      </p:sp>
      <p:sp>
        <p:nvSpPr>
          <p:cNvPr id="7" name="Slide Number Placeholder 6"/>
          <p:cNvSpPr>
            <a:spLocks noGrp="1"/>
          </p:cNvSpPr>
          <p:nvPr>
            <p:ph type="sldNum" sz="quarter" idx="12"/>
          </p:nvPr>
        </p:nvSpPr>
        <p:spPr>
          <a:xfrm>
            <a:off x="0" y="6356350"/>
            <a:ext cx="504324" cy="365125"/>
          </a:xfrm>
        </p:spPr>
        <p:txBody>
          <a:bodyPr/>
          <a:lstStyle/>
          <a:p>
            <a:fld id="{5C1266E4-20AA-434A-AF83-3247A3AA903C}" type="slidenum">
              <a:rPr lang="nl-BE" smtClean="0"/>
              <a:t>‹nr.›</a:t>
            </a:fld>
            <a:endParaRPr lang="nl-BE"/>
          </a:p>
        </p:txBody>
      </p:sp>
    </p:spTree>
    <p:extLst>
      <p:ext uri="{BB962C8B-B14F-4D97-AF65-F5344CB8AC3E}">
        <p14:creationId xmlns:p14="http://schemas.microsoft.com/office/powerpoint/2010/main" val="215279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123071" y="6356350"/>
            <a:ext cx="1793708" cy="365125"/>
          </a:xfrm>
          <a:prstGeom prst="rect">
            <a:avLst/>
          </a:prstGeom>
        </p:spPr>
        <p:txBody>
          <a:bodyPr vert="horz" lIns="91440" tIns="45720" rIns="91440" bIns="45720" rtlCol="0" anchor="ctr"/>
          <a:lstStyle>
            <a:lvl1pPr algn="r">
              <a:defRPr sz="1200" baseline="0">
                <a:solidFill>
                  <a:schemeClr val="bg1"/>
                </a:solidFill>
              </a:defRPr>
            </a:lvl1pPr>
          </a:lstStyle>
          <a:p>
            <a:fld id="{4FEF5A82-C67D-41B0-9267-2BBBB0F74B5F}" type="datetimeFigureOut">
              <a:rPr lang="nl-BE" smtClean="0"/>
              <a:pPr/>
              <a:t>29/11/2017</a:t>
            </a:fld>
            <a:endParaRPr lang="nl-BE" dirty="0"/>
          </a:p>
        </p:txBody>
      </p:sp>
      <p:sp>
        <p:nvSpPr>
          <p:cNvPr id="5" name="Footer Placeholder 4"/>
          <p:cNvSpPr>
            <a:spLocks noGrp="1"/>
          </p:cNvSpPr>
          <p:nvPr>
            <p:ph type="ftr" sz="quarter" idx="3"/>
          </p:nvPr>
        </p:nvSpPr>
        <p:spPr>
          <a:xfrm>
            <a:off x="1095875" y="6376070"/>
            <a:ext cx="4775535" cy="365125"/>
          </a:xfrm>
          <a:prstGeom prst="rect">
            <a:avLst/>
          </a:prstGeom>
        </p:spPr>
        <p:txBody>
          <a:bodyPr vert="horz" lIns="91440" tIns="45720" rIns="91440" bIns="45720" rtlCol="0" anchor="ctr"/>
          <a:lstStyle>
            <a:lvl1pPr algn="l">
              <a:defRPr sz="1200" baseline="0">
                <a:solidFill>
                  <a:schemeClr val="bg1"/>
                </a:solidFill>
              </a:defRPr>
            </a:lvl1pPr>
          </a:lstStyle>
          <a:p>
            <a:endParaRPr lang="nl-BE" dirty="0"/>
          </a:p>
        </p:txBody>
      </p:sp>
      <p:sp>
        <p:nvSpPr>
          <p:cNvPr id="6" name="Slide Number Placeholder 5"/>
          <p:cNvSpPr>
            <a:spLocks noGrp="1"/>
          </p:cNvSpPr>
          <p:nvPr>
            <p:ph type="sldNum" sz="quarter" idx="4"/>
          </p:nvPr>
        </p:nvSpPr>
        <p:spPr>
          <a:xfrm>
            <a:off x="0" y="6356350"/>
            <a:ext cx="504324" cy="365125"/>
          </a:xfrm>
          <a:prstGeom prst="rect">
            <a:avLst/>
          </a:prstGeom>
        </p:spPr>
        <p:txBody>
          <a:bodyPr vert="horz" lIns="91440" tIns="45720" rIns="91440" bIns="45720" rtlCol="0" anchor="ctr"/>
          <a:lstStyle>
            <a:lvl1pPr algn="r">
              <a:defRPr sz="1200">
                <a:solidFill>
                  <a:srgbClr val="0083C3"/>
                </a:solidFill>
              </a:defRPr>
            </a:lvl1pPr>
          </a:lstStyle>
          <a:p>
            <a:fld id="{5C1266E4-20AA-434A-AF83-3247A3AA903C}" type="slidenum">
              <a:rPr lang="nl-BE" smtClean="0"/>
              <a:pPr/>
              <a:t>‹nr.›</a:t>
            </a:fld>
            <a:endParaRPr lang="nl-BE" dirty="0"/>
          </a:p>
        </p:txBody>
      </p:sp>
    </p:spTree>
    <p:extLst>
      <p:ext uri="{BB962C8B-B14F-4D97-AF65-F5344CB8AC3E}">
        <p14:creationId xmlns:p14="http://schemas.microsoft.com/office/powerpoint/2010/main" val="42539685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0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30510" y="3240504"/>
            <a:ext cx="7880353" cy="718637"/>
          </a:xfrm>
        </p:spPr>
        <p:txBody>
          <a:bodyPr>
            <a:normAutofit fontScale="90000"/>
          </a:bodyPr>
          <a:lstStyle/>
          <a:p>
            <a:pPr algn="ctr"/>
            <a:r>
              <a:rPr lang="nl-BE" dirty="0"/>
              <a:t>Kiezen is Winnen</a:t>
            </a:r>
            <a:br>
              <a:rPr lang="nl-BE" dirty="0"/>
            </a:br>
            <a:endParaRPr lang="nl-BE" dirty="0"/>
          </a:p>
        </p:txBody>
      </p:sp>
      <p:sp>
        <p:nvSpPr>
          <p:cNvPr id="5" name="Ondertitel 4"/>
          <p:cNvSpPr>
            <a:spLocks noGrp="1"/>
          </p:cNvSpPr>
          <p:nvPr>
            <p:ph type="subTitle" idx="1"/>
          </p:nvPr>
        </p:nvSpPr>
        <p:spPr>
          <a:xfrm>
            <a:off x="931178" y="4399005"/>
            <a:ext cx="7779685" cy="493836"/>
          </a:xfrm>
        </p:spPr>
        <p:txBody>
          <a:bodyPr>
            <a:normAutofit/>
          </a:bodyPr>
          <a:lstStyle/>
          <a:p>
            <a:r>
              <a:rPr lang="nl-BE" dirty="0"/>
              <a:t>Alumni MMBGZ Avonddebat Gent, </a:t>
            </a:r>
            <a:r>
              <a:rPr lang="nl-BE"/>
              <a:t>7 december </a:t>
            </a:r>
            <a:r>
              <a:rPr lang="nl-BE" dirty="0"/>
              <a:t>2017 </a:t>
            </a:r>
          </a:p>
          <a:p>
            <a:endParaRPr lang="nl-BE" dirty="0"/>
          </a:p>
          <a:p>
            <a:endParaRPr lang="nl-BE" dirty="0"/>
          </a:p>
        </p:txBody>
      </p:sp>
      <p:sp>
        <p:nvSpPr>
          <p:cNvPr id="6" name="Tijdelijke aanduiding voor tekst 5"/>
          <p:cNvSpPr>
            <a:spLocks noGrp="1"/>
          </p:cNvSpPr>
          <p:nvPr>
            <p:ph type="body" sz="quarter" idx="10"/>
          </p:nvPr>
        </p:nvSpPr>
        <p:spPr>
          <a:xfrm>
            <a:off x="1023458" y="4892842"/>
            <a:ext cx="7687406" cy="320174"/>
          </a:xfrm>
        </p:spPr>
        <p:txBody>
          <a:bodyPr/>
          <a:lstStyle/>
          <a:p>
            <a:r>
              <a:rPr lang="nl-BE" dirty="0"/>
              <a:t>Peter Degadt, gedelegeerd bestuurder Zorgnet-Icuro</a:t>
            </a:r>
          </a:p>
        </p:txBody>
      </p:sp>
    </p:spTree>
    <p:extLst>
      <p:ext uri="{BB962C8B-B14F-4D97-AF65-F5344CB8AC3E}">
        <p14:creationId xmlns:p14="http://schemas.microsoft.com/office/powerpoint/2010/main" val="237279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58946"/>
            <a:ext cx="7886700" cy="793020"/>
          </a:xfrm>
        </p:spPr>
        <p:txBody>
          <a:bodyPr>
            <a:normAutofit/>
          </a:bodyPr>
          <a:lstStyle/>
          <a:p>
            <a:pPr algn="ctr"/>
            <a:r>
              <a:rPr lang="nl-BE" dirty="0"/>
              <a:t>De nieuwe klant : Easy </a:t>
            </a:r>
            <a:r>
              <a:rPr lang="nl-BE" dirty="0" err="1"/>
              <a:t>rider</a:t>
            </a:r>
            <a:endParaRPr lang="nl-BE" dirty="0"/>
          </a:p>
        </p:txBody>
      </p:sp>
      <p:sp>
        <p:nvSpPr>
          <p:cNvPr id="4" name="Tijdelijke aanduiding voor dianummer 3"/>
          <p:cNvSpPr>
            <a:spLocks noGrp="1"/>
          </p:cNvSpPr>
          <p:nvPr>
            <p:ph type="sldNum" sz="quarter" idx="12"/>
          </p:nvPr>
        </p:nvSpPr>
        <p:spPr/>
        <p:txBody>
          <a:bodyPr/>
          <a:lstStyle/>
          <a:p>
            <a:fld id="{5C1266E4-20AA-434A-AF83-3247A3AA903C}" type="slidenum">
              <a:rPr lang="nl-BE" smtClean="0"/>
              <a:t>10</a:t>
            </a:fld>
            <a:endParaRPr lang="nl-BE" dirty="0"/>
          </a:p>
        </p:txBody>
      </p:sp>
      <p:pic>
        <p:nvPicPr>
          <p:cNvPr id="1433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4801" y="1492810"/>
            <a:ext cx="4884512" cy="2871372"/>
          </a:xfrm>
          <a:prstGeom prst="rect">
            <a:avLst/>
          </a:prstGeom>
          <a:noFill/>
          <a:ln>
            <a:noFill/>
          </a:ln>
          <a:effectLst>
            <a:glow rad="127000">
              <a:srgbClr val="870B14"/>
            </a:glow>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853" y="3893127"/>
            <a:ext cx="4149878" cy="2824524"/>
          </a:xfrm>
          <a:prstGeom prst="rect">
            <a:avLst/>
          </a:prstGeom>
          <a:noFill/>
          <a:ln>
            <a:noFill/>
          </a:ln>
          <a:effectLst>
            <a:glow rad="127000">
              <a:srgbClr val="870B14"/>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el 1"/>
          <p:cNvSpPr>
            <a:spLocks noGrp="1"/>
          </p:cNvSpPr>
          <p:nvPr>
            <p:ph type="title"/>
          </p:nvPr>
        </p:nvSpPr>
        <p:spPr>
          <a:xfrm>
            <a:off x="504324" y="294856"/>
            <a:ext cx="8137525" cy="720725"/>
          </a:xfrm>
        </p:spPr>
        <p:txBody>
          <a:bodyPr/>
          <a:lstStyle/>
          <a:p>
            <a:pPr eaLnBrk="1" hangingPunct="1"/>
            <a:r>
              <a:rPr lang="nl-BE" altLang="nl-BE" sz="4000" b="1" dirty="0">
                <a:solidFill>
                  <a:srgbClr val="C00000"/>
                </a:solidFill>
              </a:rPr>
              <a:t>Zorgvragers: andere verwachtingen</a:t>
            </a:r>
          </a:p>
        </p:txBody>
      </p:sp>
      <p:graphicFrame>
        <p:nvGraphicFramePr>
          <p:cNvPr id="2" name="Tijdelijke aanduiding voor inhoud 1"/>
          <p:cNvGraphicFramePr>
            <a:graphicFrameLocks noGrp="1"/>
          </p:cNvGraphicFramePr>
          <p:nvPr>
            <p:ph idx="1"/>
            <p:extLst/>
          </p:nvPr>
        </p:nvGraphicFramePr>
        <p:xfrm>
          <a:off x="504324" y="1090757"/>
          <a:ext cx="8208963" cy="494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64" name="Tijdelijke aanduiding voor dia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EB5DC81-DD6B-4F54-B5C2-A5F7D3C71D80}" type="slidenum">
              <a:rPr lang="nl-BE" altLang="nl-BE" sz="1200">
                <a:solidFill>
                  <a:srgbClr val="898989"/>
                </a:solidFill>
                <a:latin typeface="Arial" panose="020B0604020202020204" pitchFamily="34" charset="0"/>
              </a:rPr>
              <a:pPr eaLnBrk="1" hangingPunct="1">
                <a:spcBef>
                  <a:spcPct val="0"/>
                </a:spcBef>
                <a:buFontTx/>
                <a:buNone/>
              </a:pPr>
              <a:t>11</a:t>
            </a:fld>
            <a:endParaRPr lang="nl-BE" altLang="nl-BE" sz="1200">
              <a:solidFill>
                <a:srgbClr val="898989"/>
              </a:solidFill>
              <a:latin typeface="Arial" panose="020B0604020202020204" pitchFamily="34" charset="0"/>
            </a:endParaRPr>
          </a:p>
        </p:txBody>
      </p:sp>
    </p:spTree>
    <p:extLst>
      <p:ext uri="{BB962C8B-B14F-4D97-AF65-F5344CB8AC3E}">
        <p14:creationId xmlns:p14="http://schemas.microsoft.com/office/powerpoint/2010/main" val="1691919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808017" y="2523304"/>
            <a:ext cx="5760027" cy="3148930"/>
          </a:xfrm>
          <a:prstGeom prst="rect">
            <a:avLst/>
          </a:prstGeom>
        </p:spPr>
      </p:pic>
      <p:sp>
        <p:nvSpPr>
          <p:cNvPr id="2" name="Titel 1"/>
          <p:cNvSpPr>
            <a:spLocks noGrp="1"/>
          </p:cNvSpPr>
          <p:nvPr>
            <p:ph type="title"/>
          </p:nvPr>
        </p:nvSpPr>
        <p:spPr>
          <a:xfrm>
            <a:off x="628650" y="365126"/>
            <a:ext cx="5827568" cy="826365"/>
          </a:xfrm>
        </p:spPr>
        <p:txBody>
          <a:bodyPr/>
          <a:lstStyle/>
          <a:p>
            <a:pPr algn="ctr"/>
            <a:r>
              <a:rPr lang="nl-BE" dirty="0"/>
              <a:t>De mobiele revolutie</a:t>
            </a:r>
          </a:p>
        </p:txBody>
      </p:sp>
      <p:sp>
        <p:nvSpPr>
          <p:cNvPr id="3" name="Tijdelijke aanduiding voor inhoud 2"/>
          <p:cNvSpPr>
            <a:spLocks noGrp="1"/>
          </p:cNvSpPr>
          <p:nvPr>
            <p:ph idx="1"/>
          </p:nvPr>
        </p:nvSpPr>
        <p:spPr>
          <a:xfrm>
            <a:off x="683569" y="1340768"/>
            <a:ext cx="5814214" cy="4949196"/>
          </a:xfrm>
        </p:spPr>
        <p:txBody>
          <a:bodyPr>
            <a:normAutofit fontScale="70000" lnSpcReduction="20000"/>
          </a:bodyPr>
          <a:lstStyle/>
          <a:p>
            <a:pPr marL="0" indent="0">
              <a:buNone/>
            </a:pPr>
            <a:endParaRPr lang="nl-BE" sz="4600" dirty="0"/>
          </a:p>
          <a:p>
            <a:pPr marL="0" indent="0">
              <a:buNone/>
            </a:pPr>
            <a:r>
              <a:rPr lang="nl-BE" sz="4600" dirty="0"/>
              <a:t>Op zoek naar informatie</a:t>
            </a:r>
          </a:p>
          <a:p>
            <a:endParaRPr lang="nl-BE" dirty="0"/>
          </a:p>
          <a:p>
            <a:endParaRPr lang="nl-BE" dirty="0"/>
          </a:p>
          <a:p>
            <a:pPr marL="0" indent="0">
              <a:buNone/>
            </a:pPr>
            <a:endParaRPr lang="nl-BE" dirty="0"/>
          </a:p>
          <a:p>
            <a:endParaRPr lang="nl-BE" dirty="0"/>
          </a:p>
          <a:p>
            <a:endParaRPr lang="nl-BE" dirty="0"/>
          </a:p>
          <a:p>
            <a:endParaRPr lang="nl-BE" sz="3500" dirty="0"/>
          </a:p>
          <a:p>
            <a:endParaRPr lang="nl-BE" sz="3500" dirty="0"/>
          </a:p>
          <a:p>
            <a:endParaRPr lang="nl-BE" sz="4600" dirty="0"/>
          </a:p>
          <a:p>
            <a:endParaRPr lang="nl-BE" sz="4600" dirty="0"/>
          </a:p>
          <a:p>
            <a:pPr marL="0" indent="0" algn="ctr">
              <a:buNone/>
            </a:pPr>
            <a:r>
              <a:rPr lang="nl-BE" sz="5100" b="1" dirty="0">
                <a:solidFill>
                  <a:srgbClr val="32617F"/>
                </a:solidFill>
              </a:rPr>
              <a:t>!</a:t>
            </a:r>
          </a:p>
          <a:p>
            <a:pPr marL="0" indent="0">
              <a:buNone/>
            </a:pPr>
            <a:endParaRPr lang="nl-BE" b="1" dirty="0"/>
          </a:p>
          <a:p>
            <a:pPr marL="0" indent="0">
              <a:buNone/>
            </a:pPr>
            <a:endParaRPr lang="nl-BE" b="1" dirty="0"/>
          </a:p>
          <a:p>
            <a:pPr marL="0" indent="0">
              <a:buNone/>
            </a:pPr>
            <a:endParaRPr lang="nl-BE" b="1" dirty="0"/>
          </a:p>
          <a:p>
            <a:endParaRPr lang="nl-BE" dirty="0"/>
          </a:p>
          <a:p>
            <a:endParaRPr lang="nl-BE" dirty="0"/>
          </a:p>
          <a:p>
            <a:endParaRPr lang="nl-BE" dirty="0"/>
          </a:p>
        </p:txBody>
      </p:sp>
      <p:sp>
        <p:nvSpPr>
          <p:cNvPr id="4" name="Tijdelijke aanduiding voor dianummer 3"/>
          <p:cNvSpPr>
            <a:spLocks noGrp="1"/>
          </p:cNvSpPr>
          <p:nvPr>
            <p:ph type="sldNum" sz="quarter" idx="12"/>
          </p:nvPr>
        </p:nvSpPr>
        <p:spPr/>
        <p:txBody>
          <a:bodyPr/>
          <a:lstStyle/>
          <a:p>
            <a:fld id="{AC9C862C-D34D-4E4E-B25B-4012C02E1DAD}" type="slidenum">
              <a:rPr lang="nl-BE" smtClean="0">
                <a:solidFill>
                  <a:prstClr val="black">
                    <a:tint val="75000"/>
                  </a:prstClr>
                </a:solidFill>
              </a:rPr>
              <a:pPr/>
              <a:t>12</a:t>
            </a:fld>
            <a:endParaRPr lang="nl-BE">
              <a:solidFill>
                <a:prstClr val="black">
                  <a:tint val="75000"/>
                </a:prst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0401">
            <a:off x="6350021" y="324271"/>
            <a:ext cx="2124715" cy="170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2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BIG Data</a:t>
            </a:r>
            <a:endParaRPr lang="en-GB" dirty="0"/>
          </a:p>
        </p:txBody>
      </p:sp>
      <p:pic>
        <p:nvPicPr>
          <p:cNvPr id="4" name="Afbeelding 3" descr="outline-doctor-mouth-medical-teeth-dental-exam.png"/>
          <p:cNvPicPr>
            <a:picLocks noChangeAspect="1"/>
          </p:cNvPicPr>
          <p:nvPr/>
        </p:nvPicPr>
        <p:blipFill>
          <a:blip r:embed="rId2"/>
          <a:stretch>
            <a:fillRect/>
          </a:stretch>
        </p:blipFill>
        <p:spPr>
          <a:xfrm>
            <a:off x="611560" y="3501008"/>
            <a:ext cx="3917035" cy="2588915"/>
          </a:xfrm>
          <a:prstGeom prst="rect">
            <a:avLst/>
          </a:prstGeom>
        </p:spPr>
      </p:pic>
      <p:sp>
        <p:nvSpPr>
          <p:cNvPr id="5" name="Tekstvak 4"/>
          <p:cNvSpPr txBox="1"/>
          <p:nvPr/>
        </p:nvSpPr>
        <p:spPr>
          <a:xfrm>
            <a:off x="683568" y="242088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6" name="Tekstvak 5"/>
          <p:cNvSpPr txBox="1"/>
          <p:nvPr/>
        </p:nvSpPr>
        <p:spPr>
          <a:xfrm>
            <a:off x="1475656" y="2420888"/>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7" name="Tekstvak 6"/>
          <p:cNvSpPr txBox="1"/>
          <p:nvPr/>
        </p:nvSpPr>
        <p:spPr>
          <a:xfrm>
            <a:off x="1115616" y="213285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8" name="Tekstvak 7"/>
          <p:cNvSpPr txBox="1"/>
          <p:nvPr/>
        </p:nvSpPr>
        <p:spPr>
          <a:xfrm>
            <a:off x="827584" y="220486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9" name="Tekstvak 8"/>
          <p:cNvSpPr txBox="1"/>
          <p:nvPr/>
        </p:nvSpPr>
        <p:spPr>
          <a:xfrm>
            <a:off x="1331640" y="2348880"/>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0" name="Tekstvak 9"/>
          <p:cNvSpPr txBox="1"/>
          <p:nvPr/>
        </p:nvSpPr>
        <p:spPr>
          <a:xfrm>
            <a:off x="611560" y="292494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1" name="Tekstvak 10"/>
          <p:cNvSpPr txBox="1"/>
          <p:nvPr/>
        </p:nvSpPr>
        <p:spPr>
          <a:xfrm>
            <a:off x="827584" y="191683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2" name="Tekstvak 11"/>
          <p:cNvSpPr txBox="1"/>
          <p:nvPr/>
        </p:nvSpPr>
        <p:spPr>
          <a:xfrm>
            <a:off x="1475656" y="2708920"/>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3" name="Tekstvak 12"/>
          <p:cNvSpPr txBox="1"/>
          <p:nvPr/>
        </p:nvSpPr>
        <p:spPr>
          <a:xfrm>
            <a:off x="755576" y="328498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4" name="Tekstvak 13"/>
          <p:cNvSpPr txBox="1"/>
          <p:nvPr/>
        </p:nvSpPr>
        <p:spPr>
          <a:xfrm>
            <a:off x="1331640" y="313167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5" name="Tekstvak 14"/>
          <p:cNvSpPr txBox="1"/>
          <p:nvPr/>
        </p:nvSpPr>
        <p:spPr>
          <a:xfrm>
            <a:off x="755576" y="263691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6" name="Tekstvak 15"/>
          <p:cNvSpPr txBox="1"/>
          <p:nvPr/>
        </p:nvSpPr>
        <p:spPr>
          <a:xfrm>
            <a:off x="971600" y="3068960"/>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7" name="Tekstvak 16"/>
          <p:cNvSpPr txBox="1"/>
          <p:nvPr/>
        </p:nvSpPr>
        <p:spPr>
          <a:xfrm>
            <a:off x="1043608" y="263691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8" name="Tekstvak 17"/>
          <p:cNvSpPr txBox="1"/>
          <p:nvPr/>
        </p:nvSpPr>
        <p:spPr>
          <a:xfrm>
            <a:off x="1115616" y="191683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19" name="Tekstvak 18"/>
          <p:cNvSpPr txBox="1"/>
          <p:nvPr/>
        </p:nvSpPr>
        <p:spPr>
          <a:xfrm>
            <a:off x="467544" y="242088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20" name="Tekstvak 19"/>
          <p:cNvSpPr txBox="1"/>
          <p:nvPr/>
        </p:nvSpPr>
        <p:spPr>
          <a:xfrm>
            <a:off x="467544" y="206084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21" name="Tekstvak 20"/>
          <p:cNvSpPr txBox="1"/>
          <p:nvPr/>
        </p:nvSpPr>
        <p:spPr>
          <a:xfrm>
            <a:off x="1691680" y="227687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22" name="Tekstvak 21"/>
          <p:cNvSpPr txBox="1"/>
          <p:nvPr/>
        </p:nvSpPr>
        <p:spPr>
          <a:xfrm>
            <a:off x="611560" y="270892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3" name="Tekstvak 22"/>
          <p:cNvSpPr txBox="1"/>
          <p:nvPr/>
        </p:nvSpPr>
        <p:spPr>
          <a:xfrm>
            <a:off x="1259632" y="256490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4" name="Tekstvak 23"/>
          <p:cNvSpPr txBox="1"/>
          <p:nvPr/>
        </p:nvSpPr>
        <p:spPr>
          <a:xfrm>
            <a:off x="611560" y="3140968"/>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5" name="Tekstvak 24"/>
          <p:cNvSpPr txBox="1"/>
          <p:nvPr/>
        </p:nvSpPr>
        <p:spPr>
          <a:xfrm>
            <a:off x="1115616" y="234888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6" name="Tekstvak 25"/>
          <p:cNvSpPr txBox="1"/>
          <p:nvPr/>
        </p:nvSpPr>
        <p:spPr>
          <a:xfrm flipV="1">
            <a:off x="971600" y="234888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7" name="Tekstvak 26"/>
          <p:cNvSpPr txBox="1"/>
          <p:nvPr/>
        </p:nvSpPr>
        <p:spPr>
          <a:xfrm>
            <a:off x="827584" y="285293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8" name="Tekstvak 27"/>
          <p:cNvSpPr txBox="1"/>
          <p:nvPr/>
        </p:nvSpPr>
        <p:spPr>
          <a:xfrm>
            <a:off x="755576" y="306896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29" name="Tekstvak 28"/>
          <p:cNvSpPr txBox="1"/>
          <p:nvPr/>
        </p:nvSpPr>
        <p:spPr>
          <a:xfrm>
            <a:off x="899592" y="335699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0" name="Tekstvak 29"/>
          <p:cNvSpPr txBox="1"/>
          <p:nvPr/>
        </p:nvSpPr>
        <p:spPr>
          <a:xfrm>
            <a:off x="1043608" y="285293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1" name="Tekstvak 30"/>
          <p:cNvSpPr txBox="1"/>
          <p:nvPr/>
        </p:nvSpPr>
        <p:spPr>
          <a:xfrm>
            <a:off x="1115616" y="321297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2" name="Tekstvak 31"/>
          <p:cNvSpPr txBox="1"/>
          <p:nvPr/>
        </p:nvSpPr>
        <p:spPr>
          <a:xfrm>
            <a:off x="1259632" y="292494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3" name="Tekstvak 32"/>
          <p:cNvSpPr txBox="1"/>
          <p:nvPr/>
        </p:nvSpPr>
        <p:spPr>
          <a:xfrm>
            <a:off x="611560" y="213285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4" name="Tekstvak 33"/>
          <p:cNvSpPr txBox="1"/>
          <p:nvPr/>
        </p:nvSpPr>
        <p:spPr>
          <a:xfrm>
            <a:off x="1475656" y="213285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5" name="Tekstvak 34"/>
          <p:cNvSpPr txBox="1"/>
          <p:nvPr/>
        </p:nvSpPr>
        <p:spPr>
          <a:xfrm>
            <a:off x="2195736" y="176352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36" name="Tekstvak 35"/>
          <p:cNvSpPr txBox="1"/>
          <p:nvPr/>
        </p:nvSpPr>
        <p:spPr>
          <a:xfrm>
            <a:off x="1979712" y="141277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37" name="Tekstvak 36"/>
          <p:cNvSpPr txBox="1"/>
          <p:nvPr/>
        </p:nvSpPr>
        <p:spPr>
          <a:xfrm>
            <a:off x="1547664" y="1547500"/>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38" name="Tekstvak 37"/>
          <p:cNvSpPr txBox="1"/>
          <p:nvPr/>
        </p:nvSpPr>
        <p:spPr>
          <a:xfrm>
            <a:off x="2051720" y="169151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39" name="Tekstvak 38"/>
          <p:cNvSpPr txBox="1"/>
          <p:nvPr/>
        </p:nvSpPr>
        <p:spPr>
          <a:xfrm>
            <a:off x="1547664" y="125946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0" name="Tekstvak 39"/>
          <p:cNvSpPr txBox="1"/>
          <p:nvPr/>
        </p:nvSpPr>
        <p:spPr>
          <a:xfrm>
            <a:off x="1763688" y="134076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1" name="Tekstvak 40"/>
          <p:cNvSpPr txBox="1"/>
          <p:nvPr/>
        </p:nvSpPr>
        <p:spPr>
          <a:xfrm>
            <a:off x="1331640" y="177281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2" name="Tekstvak 41"/>
          <p:cNvSpPr txBox="1"/>
          <p:nvPr/>
        </p:nvSpPr>
        <p:spPr>
          <a:xfrm>
            <a:off x="1124000" y="170080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3" name="Tekstvak 42"/>
          <p:cNvSpPr txBox="1"/>
          <p:nvPr/>
        </p:nvSpPr>
        <p:spPr>
          <a:xfrm>
            <a:off x="1763688" y="197954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4" name="Tekstvak 43"/>
          <p:cNvSpPr txBox="1"/>
          <p:nvPr/>
        </p:nvSpPr>
        <p:spPr>
          <a:xfrm>
            <a:off x="1907704" y="112474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5" name="Tekstvak 44"/>
          <p:cNvSpPr txBox="1"/>
          <p:nvPr/>
        </p:nvSpPr>
        <p:spPr>
          <a:xfrm>
            <a:off x="2411760" y="161950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46" name="Tekstvak 45"/>
          <p:cNvSpPr txBox="1"/>
          <p:nvPr/>
        </p:nvSpPr>
        <p:spPr>
          <a:xfrm>
            <a:off x="1979712" y="190754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47" name="Tekstvak 46"/>
          <p:cNvSpPr txBox="1"/>
          <p:nvPr/>
        </p:nvSpPr>
        <p:spPr>
          <a:xfrm>
            <a:off x="1835696" y="169151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48" name="Tekstvak 47"/>
          <p:cNvSpPr txBox="1"/>
          <p:nvPr/>
        </p:nvSpPr>
        <p:spPr>
          <a:xfrm flipV="1">
            <a:off x="1547664" y="184482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49" name="Tekstvak 48"/>
          <p:cNvSpPr txBox="1"/>
          <p:nvPr/>
        </p:nvSpPr>
        <p:spPr>
          <a:xfrm>
            <a:off x="1043608" y="148478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0" name="Tekstvak 49"/>
          <p:cNvSpPr txBox="1"/>
          <p:nvPr/>
        </p:nvSpPr>
        <p:spPr>
          <a:xfrm>
            <a:off x="907976" y="1700808"/>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1" name="Tekstvak 50"/>
          <p:cNvSpPr txBox="1"/>
          <p:nvPr/>
        </p:nvSpPr>
        <p:spPr>
          <a:xfrm>
            <a:off x="1331640" y="126876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2" name="Tekstvak 51"/>
          <p:cNvSpPr txBox="1"/>
          <p:nvPr/>
        </p:nvSpPr>
        <p:spPr>
          <a:xfrm>
            <a:off x="1412032" y="155679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3" name="Tekstvak 52"/>
          <p:cNvSpPr txBox="1"/>
          <p:nvPr/>
        </p:nvSpPr>
        <p:spPr>
          <a:xfrm>
            <a:off x="2195736" y="147549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4" name="Tekstvak 53"/>
          <p:cNvSpPr txBox="1"/>
          <p:nvPr/>
        </p:nvSpPr>
        <p:spPr>
          <a:xfrm>
            <a:off x="827584" y="141277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55" name="Tekstvak 54"/>
          <p:cNvSpPr txBox="1"/>
          <p:nvPr/>
        </p:nvSpPr>
        <p:spPr>
          <a:xfrm>
            <a:off x="395536" y="125946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56" name="Tekstvak 55"/>
          <p:cNvSpPr txBox="1"/>
          <p:nvPr/>
        </p:nvSpPr>
        <p:spPr>
          <a:xfrm>
            <a:off x="107504" y="133147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57" name="Tekstvak 56"/>
          <p:cNvSpPr txBox="1"/>
          <p:nvPr/>
        </p:nvSpPr>
        <p:spPr>
          <a:xfrm>
            <a:off x="611560" y="147549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58" name="Tekstvak 57"/>
          <p:cNvSpPr txBox="1"/>
          <p:nvPr/>
        </p:nvSpPr>
        <p:spPr>
          <a:xfrm>
            <a:off x="107504" y="104344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59" name="Tekstvak 58"/>
          <p:cNvSpPr txBox="1"/>
          <p:nvPr/>
        </p:nvSpPr>
        <p:spPr>
          <a:xfrm>
            <a:off x="395536" y="1772816"/>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60" name="Tekstvak 59"/>
          <p:cNvSpPr txBox="1"/>
          <p:nvPr/>
        </p:nvSpPr>
        <p:spPr>
          <a:xfrm>
            <a:off x="251520" y="2060848"/>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61" name="Tekstvak 60"/>
          <p:cNvSpPr txBox="1"/>
          <p:nvPr/>
        </p:nvSpPr>
        <p:spPr>
          <a:xfrm>
            <a:off x="395536" y="104344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62" name="Tekstvak 61"/>
          <p:cNvSpPr txBox="1"/>
          <p:nvPr/>
        </p:nvSpPr>
        <p:spPr>
          <a:xfrm>
            <a:off x="1043608" y="1124744"/>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63" name="Tekstvak 62"/>
          <p:cNvSpPr txBox="1"/>
          <p:nvPr/>
        </p:nvSpPr>
        <p:spPr>
          <a:xfrm>
            <a:off x="611560" y="177281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64" name="Tekstvak 63"/>
          <p:cNvSpPr txBox="1"/>
          <p:nvPr/>
        </p:nvSpPr>
        <p:spPr>
          <a:xfrm>
            <a:off x="395536" y="147549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65" name="Tekstvak 64"/>
          <p:cNvSpPr txBox="1"/>
          <p:nvPr/>
        </p:nvSpPr>
        <p:spPr>
          <a:xfrm flipV="1">
            <a:off x="251520" y="155679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66" name="Tekstvak 65"/>
          <p:cNvSpPr txBox="1"/>
          <p:nvPr/>
        </p:nvSpPr>
        <p:spPr>
          <a:xfrm>
            <a:off x="683568" y="1124744"/>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67" name="Tekstvak 66"/>
          <p:cNvSpPr txBox="1"/>
          <p:nvPr/>
        </p:nvSpPr>
        <p:spPr>
          <a:xfrm>
            <a:off x="3995936" y="1484784"/>
            <a:ext cx="4752528" cy="1938992"/>
          </a:xfrm>
          <a:prstGeom prst="rect">
            <a:avLst/>
          </a:prstGeom>
          <a:noFill/>
        </p:spPr>
        <p:txBody>
          <a:bodyPr wrap="square" rtlCol="0">
            <a:spAutoFit/>
          </a:bodyPr>
          <a:lstStyle/>
          <a:p>
            <a:pPr fontAlgn="base">
              <a:spcBef>
                <a:spcPct val="0"/>
              </a:spcBef>
              <a:spcAft>
                <a:spcPct val="0"/>
              </a:spcAft>
              <a:buFont typeface="Arial" pitchFamily="34" charset="0"/>
              <a:buChar char="•"/>
            </a:pPr>
            <a:r>
              <a:rPr lang="nl-BE" sz="2000" dirty="0">
                <a:solidFill>
                  <a:srgbClr val="32617F"/>
                </a:solidFill>
              </a:rPr>
              <a:t> Ontwikkeling nieuwe medicijnen</a:t>
            </a:r>
          </a:p>
          <a:p>
            <a:pPr fontAlgn="base">
              <a:spcBef>
                <a:spcPct val="0"/>
              </a:spcBef>
              <a:spcAft>
                <a:spcPct val="0"/>
              </a:spcAft>
              <a:buFont typeface="Arial" pitchFamily="34" charset="0"/>
              <a:buChar char="•"/>
            </a:pPr>
            <a:r>
              <a:rPr lang="nl-BE" sz="2000" dirty="0">
                <a:solidFill>
                  <a:srgbClr val="32617F"/>
                </a:solidFill>
              </a:rPr>
              <a:t> </a:t>
            </a:r>
            <a:r>
              <a:rPr lang="nl-BE" sz="2000" dirty="0" err="1">
                <a:solidFill>
                  <a:srgbClr val="32617F"/>
                </a:solidFill>
              </a:rPr>
              <a:t>Gepersonaliseerde</a:t>
            </a:r>
            <a:r>
              <a:rPr lang="nl-BE" sz="2000" dirty="0">
                <a:solidFill>
                  <a:srgbClr val="32617F"/>
                </a:solidFill>
              </a:rPr>
              <a:t> geneeskunde</a:t>
            </a:r>
          </a:p>
          <a:p>
            <a:pPr fontAlgn="base">
              <a:spcBef>
                <a:spcPct val="0"/>
              </a:spcBef>
              <a:spcAft>
                <a:spcPct val="0"/>
              </a:spcAft>
              <a:buFont typeface="Arial" pitchFamily="34" charset="0"/>
              <a:buChar char="•"/>
            </a:pPr>
            <a:r>
              <a:rPr lang="nl-BE" sz="2000" dirty="0">
                <a:solidFill>
                  <a:srgbClr val="32617F"/>
                </a:solidFill>
              </a:rPr>
              <a:t> Persoonlijke preventie</a:t>
            </a:r>
          </a:p>
          <a:p>
            <a:pPr fontAlgn="base">
              <a:spcBef>
                <a:spcPct val="0"/>
              </a:spcBef>
              <a:spcAft>
                <a:spcPct val="0"/>
              </a:spcAft>
              <a:buFont typeface="Arial" pitchFamily="34" charset="0"/>
              <a:buChar char="•"/>
            </a:pPr>
            <a:r>
              <a:rPr lang="nl-BE" sz="2000" dirty="0">
                <a:solidFill>
                  <a:srgbClr val="32617F"/>
                </a:solidFill>
              </a:rPr>
              <a:t> </a:t>
            </a:r>
            <a:r>
              <a:rPr lang="nl-BE" sz="2000" dirty="0" err="1">
                <a:solidFill>
                  <a:srgbClr val="32617F"/>
                </a:solidFill>
              </a:rPr>
              <a:t>Populatie-screening</a:t>
            </a:r>
            <a:r>
              <a:rPr lang="nl-BE" sz="2000" dirty="0">
                <a:solidFill>
                  <a:srgbClr val="32617F"/>
                </a:solidFill>
              </a:rPr>
              <a:t> </a:t>
            </a:r>
          </a:p>
          <a:p>
            <a:pPr fontAlgn="base">
              <a:spcBef>
                <a:spcPct val="0"/>
              </a:spcBef>
              <a:spcAft>
                <a:spcPct val="0"/>
              </a:spcAft>
              <a:buFont typeface="Arial" pitchFamily="34" charset="0"/>
              <a:buChar char="•"/>
            </a:pPr>
            <a:r>
              <a:rPr lang="nl-BE" sz="2000" dirty="0">
                <a:solidFill>
                  <a:srgbClr val="32617F"/>
                </a:solidFill>
              </a:rPr>
              <a:t> Digitale dokters</a:t>
            </a:r>
          </a:p>
          <a:p>
            <a:pPr fontAlgn="base">
              <a:spcBef>
                <a:spcPct val="0"/>
              </a:spcBef>
              <a:spcAft>
                <a:spcPct val="0"/>
              </a:spcAft>
            </a:pPr>
            <a:endParaRPr lang="en-GB" sz="2000" dirty="0">
              <a:solidFill>
                <a:srgbClr val="32617F"/>
              </a:solidFill>
            </a:endParaRPr>
          </a:p>
        </p:txBody>
      </p:sp>
      <p:sp>
        <p:nvSpPr>
          <p:cNvPr id="68" name="Tekstvak 67"/>
          <p:cNvSpPr txBox="1"/>
          <p:nvPr/>
        </p:nvSpPr>
        <p:spPr>
          <a:xfrm>
            <a:off x="2627784" y="1187460"/>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70" name="Tekstvak 69"/>
          <p:cNvSpPr txBox="1"/>
          <p:nvPr/>
        </p:nvSpPr>
        <p:spPr>
          <a:xfrm>
            <a:off x="2483768" y="1115452"/>
            <a:ext cx="216024"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1</a:t>
            </a:r>
            <a:endParaRPr lang="en-GB" dirty="0">
              <a:solidFill>
                <a:srgbClr val="000000"/>
              </a:solidFill>
            </a:endParaRPr>
          </a:p>
        </p:txBody>
      </p:sp>
      <p:sp>
        <p:nvSpPr>
          <p:cNvPr id="75" name="Tekstvak 74"/>
          <p:cNvSpPr txBox="1"/>
          <p:nvPr/>
        </p:nvSpPr>
        <p:spPr>
          <a:xfrm>
            <a:off x="2411760" y="1331476"/>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
        <p:nvSpPr>
          <p:cNvPr id="76" name="Tekstvak 75"/>
          <p:cNvSpPr txBox="1"/>
          <p:nvPr/>
        </p:nvSpPr>
        <p:spPr>
          <a:xfrm>
            <a:off x="2267744" y="1115452"/>
            <a:ext cx="288032" cy="369332"/>
          </a:xfrm>
          <a:prstGeom prst="rect">
            <a:avLst/>
          </a:prstGeom>
          <a:noFill/>
        </p:spPr>
        <p:txBody>
          <a:bodyPr wrap="square" rtlCol="0">
            <a:spAutoFit/>
          </a:bodyPr>
          <a:lstStyle/>
          <a:p>
            <a:pPr fontAlgn="base">
              <a:spcBef>
                <a:spcPct val="0"/>
              </a:spcBef>
              <a:spcAft>
                <a:spcPct val="0"/>
              </a:spcAft>
            </a:pPr>
            <a:r>
              <a:rPr lang="nl-BE" dirty="0">
                <a:solidFill>
                  <a:srgbClr val="000000"/>
                </a:solidFill>
              </a:rPr>
              <a:t>0</a:t>
            </a:r>
          </a:p>
        </p:txBody>
      </p:sp>
    </p:spTree>
    <p:extLst>
      <p:ext uri="{BB962C8B-B14F-4D97-AF65-F5344CB8AC3E}">
        <p14:creationId xmlns:p14="http://schemas.microsoft.com/office/powerpoint/2010/main" val="343740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stretch>
            <a:fillRect/>
          </a:stretch>
        </p:blipFill>
        <p:spPr>
          <a:xfrm>
            <a:off x="692727" y="294730"/>
            <a:ext cx="6636328" cy="6340874"/>
          </a:xfrm>
          <a:prstGeom prst="rect">
            <a:avLst/>
          </a:prstGeom>
        </p:spPr>
      </p:pic>
    </p:spTree>
    <p:extLst>
      <p:ext uri="{BB962C8B-B14F-4D97-AF65-F5344CB8AC3E}">
        <p14:creationId xmlns:p14="http://schemas.microsoft.com/office/powerpoint/2010/main" val="356147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623087"/>
            <a:ext cx="7886700" cy="659630"/>
          </a:xfrm>
        </p:spPr>
        <p:txBody>
          <a:bodyPr>
            <a:normAutofit fontScale="90000"/>
          </a:bodyPr>
          <a:lstStyle/>
          <a:p>
            <a:pPr algn="ctr"/>
            <a:r>
              <a:rPr lang="nl-BE" sz="3200" dirty="0"/>
              <a:t>Overheidsuitgaven voor gezondheidszorg </a:t>
            </a:r>
            <a:br>
              <a:rPr lang="nl-BE" sz="3200" dirty="0"/>
            </a:br>
            <a:r>
              <a:rPr lang="nl-BE" sz="3200" u="sng" dirty="0"/>
              <a:t>8 (in 2016) naar 10,2 (in 2040) - % BBP</a:t>
            </a:r>
            <a:br>
              <a:rPr lang="nl-BE" sz="3200" u="sng" dirty="0"/>
            </a:br>
            <a:endParaRPr lang="nl-BE" sz="3200" u="sng" dirty="0"/>
          </a:p>
        </p:txBody>
      </p:sp>
      <p:sp>
        <p:nvSpPr>
          <p:cNvPr id="5" name="Tijdelijke aanduiding voor inhoud 4"/>
          <p:cNvSpPr>
            <a:spLocks noGrp="1"/>
          </p:cNvSpPr>
          <p:nvPr>
            <p:ph idx="1"/>
          </p:nvPr>
        </p:nvSpPr>
        <p:spPr>
          <a:xfrm>
            <a:off x="628650" y="1111339"/>
            <a:ext cx="7886700" cy="4657652"/>
          </a:xfrm>
        </p:spPr>
        <p:txBody>
          <a:bodyPr>
            <a:normAutofit/>
          </a:bodyPr>
          <a:lstStyle/>
          <a:p>
            <a:pPr marL="0" indent="0">
              <a:buNone/>
            </a:pPr>
            <a:endParaRPr lang="nl-BE" sz="2400" b="1" u="sng" dirty="0"/>
          </a:p>
          <a:p>
            <a:pPr marL="0" indent="0">
              <a:buNone/>
            </a:pPr>
            <a:endParaRPr lang="nl-BE" sz="2400" b="1" u="sng" dirty="0"/>
          </a:p>
        </p:txBody>
      </p:sp>
      <p:sp>
        <p:nvSpPr>
          <p:cNvPr id="3" name="Tijdelijke aanduiding voor dianummer 2"/>
          <p:cNvSpPr>
            <a:spLocks noGrp="1"/>
          </p:cNvSpPr>
          <p:nvPr>
            <p:ph type="sldNum" sz="quarter" idx="12"/>
          </p:nvPr>
        </p:nvSpPr>
        <p:spPr/>
        <p:txBody>
          <a:bodyPr/>
          <a:lstStyle/>
          <a:p>
            <a:fld id="{AC9C862C-D34D-4E4E-B25B-4012C02E1DAD}" type="slidenum">
              <a:rPr lang="nl-BE" smtClean="0"/>
              <a:pPr/>
              <a:t>15</a:t>
            </a:fld>
            <a:endParaRPr lang="nl-BE"/>
          </a:p>
        </p:txBody>
      </p:sp>
      <p:sp>
        <p:nvSpPr>
          <p:cNvPr id="2" name="Rechthoek 1"/>
          <p:cNvSpPr/>
          <p:nvPr/>
        </p:nvSpPr>
        <p:spPr>
          <a:xfrm>
            <a:off x="884238" y="6423718"/>
            <a:ext cx="5156476" cy="307777"/>
          </a:xfrm>
          <a:prstGeom prst="rect">
            <a:avLst/>
          </a:prstGeom>
        </p:spPr>
        <p:txBody>
          <a:bodyPr wrap="none">
            <a:spAutoFit/>
          </a:bodyPr>
          <a:lstStyle/>
          <a:p>
            <a:r>
              <a:rPr lang="nl-BE" sz="1400" i="1" dirty="0">
                <a:solidFill>
                  <a:prstClr val="white"/>
                </a:solidFill>
              </a:rPr>
              <a:t>Bron: Studiecommissie voor de vergrijzing, Jaarlijks verslag, juli 2017</a:t>
            </a:r>
          </a:p>
        </p:txBody>
      </p:sp>
      <p:pic>
        <p:nvPicPr>
          <p:cNvPr id="7" name="Picture 2" descr="http://www.matching.be/financiering-bedrijfsovername.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243048" y="5445224"/>
            <a:ext cx="1890805" cy="141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8330AC6F-47E2-49E2-9511-53A773368B33}"/>
              </a:ext>
            </a:extLst>
          </p:cNvPr>
          <p:cNvPicPr>
            <a:picLocks noChangeAspect="1"/>
          </p:cNvPicPr>
          <p:nvPr/>
        </p:nvPicPr>
        <p:blipFill>
          <a:blip r:embed="rId4"/>
          <a:stretch>
            <a:fillRect/>
          </a:stretch>
        </p:blipFill>
        <p:spPr>
          <a:xfrm>
            <a:off x="1115736" y="1310644"/>
            <a:ext cx="7063530" cy="4329260"/>
          </a:xfrm>
          <a:prstGeom prst="rect">
            <a:avLst/>
          </a:prstGeom>
        </p:spPr>
      </p:pic>
      <p:sp>
        <p:nvSpPr>
          <p:cNvPr id="6" name="Afgeronde rechthoek 5"/>
          <p:cNvSpPr/>
          <p:nvPr/>
        </p:nvSpPr>
        <p:spPr>
          <a:xfrm>
            <a:off x="1317071" y="3582099"/>
            <a:ext cx="6207853" cy="645952"/>
          </a:xfrm>
          <a:prstGeom prst="roundRect">
            <a:avLst/>
          </a:prstGeom>
          <a:noFill/>
          <a:ln w="25400">
            <a:solidFill>
              <a:srgbClr val="B20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91112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4329"/>
          </a:xfrm>
        </p:spPr>
        <p:txBody>
          <a:bodyPr/>
          <a:lstStyle/>
          <a:p>
            <a:pPr algn="ctr"/>
            <a:r>
              <a:rPr lang="nl-BE" dirty="0"/>
              <a:t>Resultaat: spanningsveld</a:t>
            </a:r>
          </a:p>
        </p:txBody>
      </p:sp>
      <p:cxnSp>
        <p:nvCxnSpPr>
          <p:cNvPr id="8" name="Rechte verbindingslijn 7"/>
          <p:cNvCxnSpPr/>
          <p:nvPr/>
        </p:nvCxnSpPr>
        <p:spPr>
          <a:xfrm flipH="1">
            <a:off x="1790164" y="1571223"/>
            <a:ext cx="12878" cy="391303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H="1">
            <a:off x="1803043" y="5431362"/>
            <a:ext cx="5138670" cy="3879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a:off x="1803043" y="4507606"/>
            <a:ext cx="4932608" cy="976648"/>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1803044" y="2897746"/>
            <a:ext cx="4829576" cy="25865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H="1">
            <a:off x="1906075" y="1566716"/>
            <a:ext cx="3709114" cy="385099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6735651" y="4649273"/>
            <a:ext cx="1779699" cy="461665"/>
          </a:xfrm>
          <a:prstGeom prst="rect">
            <a:avLst/>
          </a:prstGeom>
          <a:noFill/>
        </p:spPr>
        <p:txBody>
          <a:bodyPr wrap="square" rtlCol="0">
            <a:spAutoFit/>
          </a:bodyPr>
          <a:lstStyle/>
          <a:p>
            <a:r>
              <a:rPr lang="nl-BE" sz="2400" b="1" dirty="0">
                <a:solidFill>
                  <a:srgbClr val="C00000"/>
                </a:solidFill>
              </a:rPr>
              <a:t>Middelen</a:t>
            </a:r>
          </a:p>
        </p:txBody>
      </p:sp>
      <p:sp>
        <p:nvSpPr>
          <p:cNvPr id="30" name="Tekstvak 29"/>
          <p:cNvSpPr txBox="1"/>
          <p:nvPr/>
        </p:nvSpPr>
        <p:spPr>
          <a:xfrm>
            <a:off x="6632620" y="2980051"/>
            <a:ext cx="2240924" cy="461665"/>
          </a:xfrm>
          <a:prstGeom prst="rect">
            <a:avLst/>
          </a:prstGeom>
          <a:noFill/>
        </p:spPr>
        <p:txBody>
          <a:bodyPr wrap="square" rtlCol="0">
            <a:spAutoFit/>
          </a:bodyPr>
          <a:lstStyle/>
          <a:p>
            <a:r>
              <a:rPr lang="nl-BE" sz="2400" b="1" dirty="0">
                <a:solidFill>
                  <a:srgbClr val="00B050"/>
                </a:solidFill>
              </a:rPr>
              <a:t>Zorgbehoeften</a:t>
            </a:r>
          </a:p>
        </p:txBody>
      </p:sp>
      <p:sp>
        <p:nvSpPr>
          <p:cNvPr id="31" name="Tekstvak 30"/>
          <p:cNvSpPr txBox="1"/>
          <p:nvPr/>
        </p:nvSpPr>
        <p:spPr>
          <a:xfrm>
            <a:off x="5615190" y="1500176"/>
            <a:ext cx="2743200" cy="830997"/>
          </a:xfrm>
          <a:prstGeom prst="rect">
            <a:avLst/>
          </a:prstGeom>
          <a:noFill/>
        </p:spPr>
        <p:txBody>
          <a:bodyPr wrap="square" rtlCol="0">
            <a:spAutoFit/>
          </a:bodyPr>
          <a:lstStyle/>
          <a:p>
            <a:r>
              <a:rPr lang="nl-BE" sz="2400" b="1" dirty="0">
                <a:solidFill>
                  <a:schemeClr val="accent4">
                    <a:lumMod val="75000"/>
                  </a:schemeClr>
                </a:solidFill>
              </a:rPr>
              <a:t>Technologische vooruitgang</a:t>
            </a:r>
          </a:p>
        </p:txBody>
      </p:sp>
      <p:cxnSp>
        <p:nvCxnSpPr>
          <p:cNvPr id="33" name="Rechte verbindingslijn met pijl 32"/>
          <p:cNvCxnSpPr/>
          <p:nvPr/>
        </p:nvCxnSpPr>
        <p:spPr>
          <a:xfrm>
            <a:off x="5103590" y="2064536"/>
            <a:ext cx="64394" cy="2754360"/>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6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1355" y="520117"/>
            <a:ext cx="7886700" cy="5629551"/>
          </a:xfrm>
        </p:spPr>
        <p:txBody>
          <a:bodyPr>
            <a:normAutofit/>
          </a:bodyPr>
          <a:lstStyle/>
          <a:p>
            <a:pPr marL="457200" lvl="1" indent="0">
              <a:spcBef>
                <a:spcPts val="1200"/>
              </a:spcBef>
              <a:buNone/>
            </a:pPr>
            <a:endParaRPr lang="nl-BE" sz="2800" b="1" dirty="0"/>
          </a:p>
          <a:p>
            <a:pPr marL="457200" lvl="1" indent="0">
              <a:spcBef>
                <a:spcPts val="1200"/>
              </a:spcBef>
              <a:buNone/>
            </a:pPr>
            <a:r>
              <a:rPr lang="nl-BE" sz="2800" b="1" dirty="0"/>
              <a:t>Uitdagingen</a:t>
            </a:r>
          </a:p>
          <a:p>
            <a:pPr marL="457200" lvl="1" indent="0">
              <a:spcBef>
                <a:spcPts val="1200"/>
              </a:spcBef>
              <a:buNone/>
            </a:pPr>
            <a:r>
              <a:rPr lang="nl-BE" sz="2800" b="1" dirty="0"/>
              <a:t>Mogelijkheden</a:t>
            </a:r>
          </a:p>
          <a:p>
            <a:pPr marL="457200" lvl="1" indent="0">
              <a:spcBef>
                <a:spcPts val="1200"/>
              </a:spcBef>
              <a:buNone/>
            </a:pPr>
            <a:r>
              <a:rPr lang="nl-BE" sz="2800" b="1" dirty="0"/>
              <a:t>Budgetten</a:t>
            </a:r>
          </a:p>
        </p:txBody>
      </p:sp>
      <p:pic>
        <p:nvPicPr>
          <p:cNvPr id="4" name="Afbeelding 3"/>
          <p:cNvPicPr>
            <a:picLocks noChangeAspect="1"/>
          </p:cNvPicPr>
          <p:nvPr/>
        </p:nvPicPr>
        <p:blipFill>
          <a:blip r:embed="rId2"/>
          <a:stretch>
            <a:fillRect/>
          </a:stretch>
        </p:blipFill>
        <p:spPr>
          <a:xfrm>
            <a:off x="973123" y="2986553"/>
            <a:ext cx="2691527" cy="2784777"/>
          </a:xfrm>
          <a:prstGeom prst="rect">
            <a:avLst/>
          </a:prstGeom>
        </p:spPr>
      </p:pic>
      <p:sp>
        <p:nvSpPr>
          <p:cNvPr id="5" name="Rechteraccolade 4">
            <a:extLst>
              <a:ext uri="{FF2B5EF4-FFF2-40B4-BE49-F238E27FC236}">
                <a16:creationId xmlns:a16="http://schemas.microsoft.com/office/drawing/2014/main" id="{C89EBD3B-E0E6-4864-AE5E-ED985CA66C18}"/>
              </a:ext>
            </a:extLst>
          </p:cNvPr>
          <p:cNvSpPr/>
          <p:nvPr/>
        </p:nvSpPr>
        <p:spPr>
          <a:xfrm>
            <a:off x="3884102" y="1023457"/>
            <a:ext cx="176170" cy="1694576"/>
          </a:xfrm>
          <a:prstGeom prst="rightBrace">
            <a:avLst/>
          </a:prstGeom>
          <a:solidFill>
            <a:srgbClr val="C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Pijl: rechts 5">
            <a:extLst>
              <a:ext uri="{FF2B5EF4-FFF2-40B4-BE49-F238E27FC236}">
                <a16:creationId xmlns:a16="http://schemas.microsoft.com/office/drawing/2014/main" id="{0AB27CAB-7C14-4F56-925C-A6E35BB0BF15}"/>
              </a:ext>
            </a:extLst>
          </p:cNvPr>
          <p:cNvSpPr/>
          <p:nvPr/>
        </p:nvSpPr>
        <p:spPr>
          <a:xfrm>
            <a:off x="3972187" y="187074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8FCB3D7F-AE65-458F-844D-EC71A10899ED}"/>
              </a:ext>
            </a:extLst>
          </p:cNvPr>
          <p:cNvSpPr txBox="1"/>
          <p:nvPr/>
        </p:nvSpPr>
        <p:spPr>
          <a:xfrm>
            <a:off x="5293454" y="1812022"/>
            <a:ext cx="3249192" cy="707886"/>
          </a:xfrm>
          <a:prstGeom prst="rect">
            <a:avLst/>
          </a:prstGeom>
          <a:noFill/>
        </p:spPr>
        <p:txBody>
          <a:bodyPr wrap="square" rtlCol="0">
            <a:spAutoFit/>
          </a:bodyPr>
          <a:lstStyle/>
          <a:p>
            <a:r>
              <a:rPr lang="nl-BE" sz="4000" b="1" dirty="0">
                <a:solidFill>
                  <a:srgbClr val="C00000"/>
                </a:solidFill>
              </a:rPr>
              <a:t>Keuzestress</a:t>
            </a:r>
          </a:p>
        </p:txBody>
      </p:sp>
      <p:sp>
        <p:nvSpPr>
          <p:cNvPr id="8" name="Tekstvak 7">
            <a:extLst>
              <a:ext uri="{FF2B5EF4-FFF2-40B4-BE49-F238E27FC236}">
                <a16:creationId xmlns:a16="http://schemas.microsoft.com/office/drawing/2014/main" id="{570B6325-6BF9-48CC-807E-5E379CE9E59D}"/>
              </a:ext>
            </a:extLst>
          </p:cNvPr>
          <p:cNvSpPr txBox="1"/>
          <p:nvPr/>
        </p:nvSpPr>
        <p:spPr>
          <a:xfrm>
            <a:off x="4907560" y="3917659"/>
            <a:ext cx="3783434" cy="1077218"/>
          </a:xfrm>
          <a:prstGeom prst="rect">
            <a:avLst/>
          </a:prstGeom>
          <a:noFill/>
        </p:spPr>
        <p:txBody>
          <a:bodyPr wrap="square" rtlCol="0">
            <a:spAutoFit/>
          </a:bodyPr>
          <a:lstStyle/>
          <a:p>
            <a:r>
              <a:rPr lang="nl-BE" sz="3200" b="1" dirty="0">
                <a:solidFill>
                  <a:srgbClr val="0083C3"/>
                </a:solidFill>
              </a:rPr>
              <a:t>Tendensen in de samenleving</a:t>
            </a:r>
          </a:p>
        </p:txBody>
      </p:sp>
      <p:sp>
        <p:nvSpPr>
          <p:cNvPr id="9" name="Tekstvak 8">
            <a:extLst>
              <a:ext uri="{FF2B5EF4-FFF2-40B4-BE49-F238E27FC236}">
                <a16:creationId xmlns:a16="http://schemas.microsoft.com/office/drawing/2014/main" id="{C0932AB4-C419-472C-BFEF-EBDC247C924F}"/>
              </a:ext>
            </a:extLst>
          </p:cNvPr>
          <p:cNvSpPr txBox="1"/>
          <p:nvPr/>
        </p:nvSpPr>
        <p:spPr>
          <a:xfrm>
            <a:off x="4672668" y="3428999"/>
            <a:ext cx="3582098" cy="400110"/>
          </a:xfrm>
          <a:prstGeom prst="rect">
            <a:avLst/>
          </a:prstGeom>
          <a:noFill/>
        </p:spPr>
        <p:txBody>
          <a:bodyPr wrap="square" rtlCol="0">
            <a:spAutoFit/>
          </a:bodyPr>
          <a:lstStyle/>
          <a:p>
            <a:r>
              <a:rPr lang="nl-BE" sz="2000" dirty="0"/>
              <a:t>Rekening houdend met:</a:t>
            </a:r>
          </a:p>
        </p:txBody>
      </p:sp>
    </p:spTree>
    <p:extLst>
      <p:ext uri="{BB962C8B-B14F-4D97-AF65-F5344CB8AC3E}">
        <p14:creationId xmlns:p14="http://schemas.microsoft.com/office/powerpoint/2010/main" val="148654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12395"/>
            <a:ext cx="7886700" cy="1213303"/>
          </a:xfrm>
        </p:spPr>
        <p:txBody>
          <a:bodyPr>
            <a:normAutofit fontScale="90000"/>
          </a:bodyPr>
          <a:lstStyle/>
          <a:p>
            <a:r>
              <a:rPr lang="nl-BE" dirty="0"/>
              <a:t>Dictatuur van de autonomie </a:t>
            </a:r>
            <a:br>
              <a:rPr lang="nl-BE" sz="2800" dirty="0"/>
            </a:br>
            <a:br>
              <a:rPr lang="nl-BE" sz="2800" dirty="0"/>
            </a:br>
            <a:r>
              <a:rPr lang="nl-BE" sz="2800" dirty="0"/>
              <a:t>Meer individualisme, minder solidariteit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408" y="2595914"/>
            <a:ext cx="40767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169" y="5350411"/>
            <a:ext cx="4514808" cy="121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604" y="2271930"/>
            <a:ext cx="3542746" cy="291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66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03A42-B4C7-4E8F-A43A-7D56A508ADEC}"/>
              </a:ext>
            </a:extLst>
          </p:cNvPr>
          <p:cNvSpPr>
            <a:spLocks noGrp="1"/>
          </p:cNvSpPr>
          <p:nvPr>
            <p:ph type="title"/>
          </p:nvPr>
        </p:nvSpPr>
        <p:spPr/>
        <p:txBody>
          <a:bodyPr>
            <a:normAutofit/>
          </a:bodyPr>
          <a:lstStyle/>
          <a:p>
            <a:r>
              <a:rPr lang="nl-BE" sz="3600" dirty="0"/>
              <a:t>Juridisering: “ik heb recht op”</a:t>
            </a:r>
          </a:p>
        </p:txBody>
      </p:sp>
      <p:pic>
        <p:nvPicPr>
          <p:cNvPr id="4" name="Tijdelijke aanduiding voor inhoud 3">
            <a:extLst>
              <a:ext uri="{FF2B5EF4-FFF2-40B4-BE49-F238E27FC236}">
                <a16:creationId xmlns:a16="http://schemas.microsoft.com/office/drawing/2014/main" id="{FBD314CC-2901-4BE4-8C31-B72733E76280}"/>
              </a:ext>
            </a:extLst>
          </p:cNvPr>
          <p:cNvPicPr>
            <a:picLocks noGrp="1" noChangeAspect="1"/>
          </p:cNvPicPr>
          <p:nvPr>
            <p:ph idx="1"/>
          </p:nvPr>
        </p:nvPicPr>
        <p:blipFill>
          <a:blip r:embed="rId2"/>
          <a:stretch>
            <a:fillRect/>
          </a:stretch>
        </p:blipFill>
        <p:spPr>
          <a:xfrm>
            <a:off x="746472" y="1861890"/>
            <a:ext cx="2307122" cy="2337133"/>
          </a:xfrm>
          <a:prstGeom prst="rect">
            <a:avLst/>
          </a:prstGeom>
        </p:spPr>
      </p:pic>
      <p:pic>
        <p:nvPicPr>
          <p:cNvPr id="5" name="Afbeelding 4">
            <a:extLst>
              <a:ext uri="{FF2B5EF4-FFF2-40B4-BE49-F238E27FC236}">
                <a16:creationId xmlns:a16="http://schemas.microsoft.com/office/drawing/2014/main" id="{F60D7737-743C-46A0-A9A5-FDA2E3EB4EFD}"/>
              </a:ext>
            </a:extLst>
          </p:cNvPr>
          <p:cNvPicPr>
            <a:picLocks noChangeAspect="1"/>
          </p:cNvPicPr>
          <p:nvPr/>
        </p:nvPicPr>
        <p:blipFill>
          <a:blip r:embed="rId3"/>
          <a:stretch>
            <a:fillRect/>
          </a:stretch>
        </p:blipFill>
        <p:spPr>
          <a:xfrm>
            <a:off x="3458994" y="4466551"/>
            <a:ext cx="1890451" cy="1955266"/>
          </a:xfrm>
          <a:prstGeom prst="rect">
            <a:avLst/>
          </a:prstGeom>
        </p:spPr>
      </p:pic>
      <p:pic>
        <p:nvPicPr>
          <p:cNvPr id="6" name="Afbeelding 5">
            <a:extLst>
              <a:ext uri="{FF2B5EF4-FFF2-40B4-BE49-F238E27FC236}">
                <a16:creationId xmlns:a16="http://schemas.microsoft.com/office/drawing/2014/main" id="{98932583-D72D-42BD-A794-CD2DD523A78F}"/>
              </a:ext>
            </a:extLst>
          </p:cNvPr>
          <p:cNvPicPr>
            <a:picLocks noChangeAspect="1"/>
          </p:cNvPicPr>
          <p:nvPr/>
        </p:nvPicPr>
        <p:blipFill>
          <a:blip r:embed="rId4"/>
          <a:stretch>
            <a:fillRect/>
          </a:stretch>
        </p:blipFill>
        <p:spPr>
          <a:xfrm>
            <a:off x="4274394" y="1757936"/>
            <a:ext cx="4446747" cy="2357593"/>
          </a:xfrm>
          <a:prstGeom prst="rect">
            <a:avLst/>
          </a:prstGeom>
        </p:spPr>
      </p:pic>
    </p:spTree>
    <p:extLst>
      <p:ext uri="{BB962C8B-B14F-4D97-AF65-F5344CB8AC3E}">
        <p14:creationId xmlns:p14="http://schemas.microsoft.com/office/powerpoint/2010/main" val="76550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We zijn allemaal Viktor….</a:t>
            </a:r>
          </a:p>
        </p:txBody>
      </p:sp>
      <p:pic>
        <p:nvPicPr>
          <p:cNvPr id="4" name="Tijdelijke aanduiding voor inhoud 3"/>
          <p:cNvPicPr>
            <a:picLocks noGrp="1" noChangeAspect="1"/>
          </p:cNvPicPr>
          <p:nvPr>
            <p:ph idx="1"/>
          </p:nvPr>
        </p:nvPicPr>
        <p:blipFill>
          <a:blip r:embed="rId2"/>
          <a:stretch>
            <a:fillRect/>
          </a:stretch>
        </p:blipFill>
        <p:spPr>
          <a:xfrm>
            <a:off x="270634" y="1771135"/>
            <a:ext cx="8244716" cy="2885173"/>
          </a:xfrm>
          <a:prstGeom prst="rect">
            <a:avLst/>
          </a:prstGeom>
          <a:ln w="28575">
            <a:solidFill>
              <a:srgbClr val="C00000"/>
            </a:solidFill>
          </a:ln>
        </p:spPr>
      </p:pic>
      <p:sp>
        <p:nvSpPr>
          <p:cNvPr id="5" name="Tekstvak 4"/>
          <p:cNvSpPr txBox="1"/>
          <p:nvPr/>
        </p:nvSpPr>
        <p:spPr>
          <a:xfrm>
            <a:off x="1482811" y="5074508"/>
            <a:ext cx="5955956" cy="523220"/>
          </a:xfrm>
          <a:prstGeom prst="rect">
            <a:avLst/>
          </a:prstGeom>
          <a:noFill/>
        </p:spPr>
        <p:txBody>
          <a:bodyPr wrap="square" rtlCol="0">
            <a:spAutoFit/>
          </a:bodyPr>
          <a:lstStyle/>
          <a:p>
            <a:r>
              <a:rPr lang="nl-BE" sz="2800" b="1" i="1" dirty="0">
                <a:solidFill>
                  <a:srgbClr val="C00000"/>
                </a:solidFill>
              </a:rPr>
              <a:t>Keuzes zijn onvermijdelijk….</a:t>
            </a:r>
          </a:p>
        </p:txBody>
      </p:sp>
    </p:spTree>
    <p:extLst>
      <p:ext uri="{BB962C8B-B14F-4D97-AF65-F5344CB8AC3E}">
        <p14:creationId xmlns:p14="http://schemas.microsoft.com/office/powerpoint/2010/main" val="424437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9F87A-D1AD-4509-8B67-A4FE3E169239}"/>
              </a:ext>
            </a:extLst>
          </p:cNvPr>
          <p:cNvSpPr>
            <a:spLocks noGrp="1"/>
          </p:cNvSpPr>
          <p:nvPr>
            <p:ph type="title"/>
          </p:nvPr>
        </p:nvSpPr>
        <p:spPr>
          <a:xfrm>
            <a:off x="628650" y="365127"/>
            <a:ext cx="7886700" cy="1132370"/>
          </a:xfrm>
        </p:spPr>
        <p:txBody>
          <a:bodyPr/>
          <a:lstStyle/>
          <a:p>
            <a:r>
              <a:rPr lang="nl-BE" dirty="0"/>
              <a:t>Economisering – </a:t>
            </a:r>
            <a:r>
              <a:rPr lang="nl-BE" dirty="0" err="1"/>
              <a:t>vermarkting</a:t>
            </a:r>
            <a:endParaRPr lang="nl-BE" dirty="0"/>
          </a:p>
        </p:txBody>
      </p:sp>
      <p:sp>
        <p:nvSpPr>
          <p:cNvPr id="3" name="Tijdelijke aanduiding voor inhoud 2">
            <a:extLst>
              <a:ext uri="{FF2B5EF4-FFF2-40B4-BE49-F238E27FC236}">
                <a16:creationId xmlns:a16="http://schemas.microsoft.com/office/drawing/2014/main" id="{5F6F0D38-04F9-4C57-A8CF-1D9AFF5FB190}"/>
              </a:ext>
            </a:extLst>
          </p:cNvPr>
          <p:cNvSpPr>
            <a:spLocks noGrp="1"/>
          </p:cNvSpPr>
          <p:nvPr>
            <p:ph idx="1"/>
          </p:nvPr>
        </p:nvSpPr>
        <p:spPr>
          <a:xfrm>
            <a:off x="628650" y="1497497"/>
            <a:ext cx="7886700" cy="4679466"/>
          </a:xfrm>
        </p:spPr>
        <p:txBody>
          <a:bodyPr/>
          <a:lstStyle/>
          <a:p>
            <a:r>
              <a:rPr lang="nl-BE" dirty="0"/>
              <a:t>Zorg als een product, inkopen van zorg</a:t>
            </a:r>
          </a:p>
          <a:p>
            <a:r>
              <a:rPr lang="nl-BE" dirty="0"/>
              <a:t>Vraag &amp; aanbod</a:t>
            </a:r>
          </a:p>
          <a:p>
            <a:r>
              <a:rPr lang="nl-BE" dirty="0"/>
              <a:t>Persoonsvolgende financiering</a:t>
            </a:r>
          </a:p>
        </p:txBody>
      </p:sp>
      <p:pic>
        <p:nvPicPr>
          <p:cNvPr id="4" name="Afbeelding 3">
            <a:extLst>
              <a:ext uri="{FF2B5EF4-FFF2-40B4-BE49-F238E27FC236}">
                <a16:creationId xmlns:a16="http://schemas.microsoft.com/office/drawing/2014/main" id="{EE0D8883-2418-4E0D-9544-B3333A5E888C}"/>
              </a:ext>
            </a:extLst>
          </p:cNvPr>
          <p:cNvPicPr>
            <a:picLocks noChangeAspect="1"/>
          </p:cNvPicPr>
          <p:nvPr/>
        </p:nvPicPr>
        <p:blipFill>
          <a:blip r:embed="rId2"/>
          <a:stretch>
            <a:fillRect/>
          </a:stretch>
        </p:blipFill>
        <p:spPr>
          <a:xfrm>
            <a:off x="1247937" y="3271374"/>
            <a:ext cx="6027506" cy="3221499"/>
          </a:xfrm>
          <a:prstGeom prst="rect">
            <a:avLst/>
          </a:prstGeom>
        </p:spPr>
      </p:pic>
    </p:spTree>
    <p:extLst>
      <p:ext uri="{BB962C8B-B14F-4D97-AF65-F5344CB8AC3E}">
        <p14:creationId xmlns:p14="http://schemas.microsoft.com/office/powerpoint/2010/main" val="294301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C0FA7-634D-4C8B-A5A5-00E3AAD47DEF}"/>
              </a:ext>
            </a:extLst>
          </p:cNvPr>
          <p:cNvSpPr>
            <a:spLocks noGrp="1"/>
          </p:cNvSpPr>
          <p:nvPr>
            <p:ph type="title"/>
          </p:nvPr>
        </p:nvSpPr>
        <p:spPr>
          <a:xfrm>
            <a:off x="628650" y="365126"/>
            <a:ext cx="7886700" cy="708665"/>
          </a:xfrm>
        </p:spPr>
        <p:txBody>
          <a:bodyPr/>
          <a:lstStyle/>
          <a:p>
            <a:r>
              <a:rPr lang="nl-BE" dirty="0"/>
              <a:t>Meten is weten</a:t>
            </a:r>
          </a:p>
        </p:txBody>
      </p:sp>
      <p:sp>
        <p:nvSpPr>
          <p:cNvPr id="3" name="Tijdelijke aanduiding voor inhoud 2">
            <a:extLst>
              <a:ext uri="{FF2B5EF4-FFF2-40B4-BE49-F238E27FC236}">
                <a16:creationId xmlns:a16="http://schemas.microsoft.com/office/drawing/2014/main" id="{743A22B4-F06F-4B93-93A8-7236923AE425}"/>
              </a:ext>
            </a:extLst>
          </p:cNvPr>
          <p:cNvSpPr>
            <a:spLocks noGrp="1"/>
          </p:cNvSpPr>
          <p:nvPr>
            <p:ph idx="1"/>
          </p:nvPr>
        </p:nvSpPr>
        <p:spPr>
          <a:xfrm>
            <a:off x="628650" y="1157681"/>
            <a:ext cx="7886700" cy="5019282"/>
          </a:xfrm>
        </p:spPr>
        <p:txBody>
          <a:bodyPr/>
          <a:lstStyle/>
          <a:p>
            <a:r>
              <a:rPr lang="nl-BE" dirty="0"/>
              <a:t>Professionalisering, kwaliteit zichtbaar maken</a:t>
            </a:r>
          </a:p>
          <a:p>
            <a:r>
              <a:rPr lang="nl-BE" dirty="0"/>
              <a:t>Verantwoording afleggen over publieke middelen</a:t>
            </a:r>
          </a:p>
          <a:p>
            <a:r>
              <a:rPr lang="nl-BE" dirty="0"/>
              <a:t>Registraties </a:t>
            </a:r>
            <a:r>
              <a:rPr lang="nl-BE" dirty="0" err="1"/>
              <a:t>vs</a:t>
            </a:r>
            <a:r>
              <a:rPr lang="nl-BE" dirty="0"/>
              <a:t> personeelstekort</a:t>
            </a:r>
          </a:p>
        </p:txBody>
      </p:sp>
      <p:pic>
        <p:nvPicPr>
          <p:cNvPr id="4" name="Afbeelding 3">
            <a:extLst>
              <a:ext uri="{FF2B5EF4-FFF2-40B4-BE49-F238E27FC236}">
                <a16:creationId xmlns:a16="http://schemas.microsoft.com/office/drawing/2014/main" id="{4BC83D15-BD6C-48DA-99C8-3E6840DFE544}"/>
              </a:ext>
            </a:extLst>
          </p:cNvPr>
          <p:cNvPicPr>
            <a:picLocks noChangeAspect="1"/>
          </p:cNvPicPr>
          <p:nvPr/>
        </p:nvPicPr>
        <p:blipFill>
          <a:blip r:embed="rId2"/>
          <a:stretch>
            <a:fillRect/>
          </a:stretch>
        </p:blipFill>
        <p:spPr>
          <a:xfrm>
            <a:off x="2709036" y="2704309"/>
            <a:ext cx="3108668" cy="4124107"/>
          </a:xfrm>
          <a:prstGeom prst="rect">
            <a:avLst/>
          </a:prstGeom>
        </p:spPr>
      </p:pic>
    </p:spTree>
    <p:extLst>
      <p:ext uri="{BB962C8B-B14F-4D97-AF65-F5344CB8AC3E}">
        <p14:creationId xmlns:p14="http://schemas.microsoft.com/office/powerpoint/2010/main" val="167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26F3F-3C3D-49EE-B110-CD9A256B6513}"/>
              </a:ext>
            </a:extLst>
          </p:cNvPr>
          <p:cNvSpPr>
            <a:spLocks noGrp="1"/>
          </p:cNvSpPr>
          <p:nvPr>
            <p:ph type="title"/>
          </p:nvPr>
        </p:nvSpPr>
        <p:spPr/>
        <p:txBody>
          <a:bodyPr/>
          <a:lstStyle/>
          <a:p>
            <a:r>
              <a:rPr lang="nl-BE" dirty="0"/>
              <a:t>Responsabilisering</a:t>
            </a:r>
          </a:p>
        </p:txBody>
      </p:sp>
      <p:sp>
        <p:nvSpPr>
          <p:cNvPr id="3" name="Tijdelijke aanduiding voor inhoud 2">
            <a:extLst>
              <a:ext uri="{FF2B5EF4-FFF2-40B4-BE49-F238E27FC236}">
                <a16:creationId xmlns:a16="http://schemas.microsoft.com/office/drawing/2014/main" id="{DE0634C9-5393-4D3B-834B-3C8ACA68A255}"/>
              </a:ext>
            </a:extLst>
          </p:cNvPr>
          <p:cNvSpPr>
            <a:spLocks noGrp="1"/>
          </p:cNvSpPr>
          <p:nvPr>
            <p:ph idx="1"/>
          </p:nvPr>
        </p:nvSpPr>
        <p:spPr/>
        <p:txBody>
          <a:bodyPr/>
          <a:lstStyle/>
          <a:p>
            <a:pPr marL="0" indent="0">
              <a:buNone/>
            </a:pPr>
            <a:r>
              <a:rPr lang="nl-BE" dirty="0"/>
              <a:t>Eigen schuld, dikke bult….</a:t>
            </a:r>
          </a:p>
        </p:txBody>
      </p:sp>
      <p:pic>
        <p:nvPicPr>
          <p:cNvPr id="4" name="Afbeelding 3">
            <a:extLst>
              <a:ext uri="{FF2B5EF4-FFF2-40B4-BE49-F238E27FC236}">
                <a16:creationId xmlns:a16="http://schemas.microsoft.com/office/drawing/2014/main" id="{B9577F21-9253-447F-867F-D72FFE4BA241}"/>
              </a:ext>
            </a:extLst>
          </p:cNvPr>
          <p:cNvPicPr>
            <a:picLocks noChangeAspect="1"/>
          </p:cNvPicPr>
          <p:nvPr/>
        </p:nvPicPr>
        <p:blipFill>
          <a:blip r:embed="rId2"/>
          <a:stretch>
            <a:fillRect/>
          </a:stretch>
        </p:blipFill>
        <p:spPr>
          <a:xfrm>
            <a:off x="351189" y="2849218"/>
            <a:ext cx="8441622" cy="2631557"/>
          </a:xfrm>
          <a:prstGeom prst="rect">
            <a:avLst/>
          </a:prstGeom>
          <a:ln w="25400">
            <a:solidFill>
              <a:srgbClr val="C00000"/>
            </a:solidFill>
          </a:ln>
          <a:effectLst/>
        </p:spPr>
      </p:pic>
    </p:spTree>
    <p:extLst>
      <p:ext uri="{BB962C8B-B14F-4D97-AF65-F5344CB8AC3E}">
        <p14:creationId xmlns:p14="http://schemas.microsoft.com/office/powerpoint/2010/main" val="268777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81079"/>
          </a:xfrm>
        </p:spPr>
        <p:txBody>
          <a:bodyPr>
            <a:normAutofit/>
          </a:bodyPr>
          <a:lstStyle/>
          <a:p>
            <a:pPr algn="ctr"/>
            <a:r>
              <a:rPr lang="nl-BE" dirty="0"/>
              <a:t>Een hoorn des </a:t>
            </a:r>
            <a:r>
              <a:rPr lang="nl-BE" dirty="0" err="1"/>
              <a:t>overvloeds</a:t>
            </a:r>
            <a:r>
              <a:rPr lang="nl-BE" dirty="0"/>
              <a:t>?</a:t>
            </a:r>
          </a:p>
        </p:txBody>
      </p:sp>
      <p:sp>
        <p:nvSpPr>
          <p:cNvPr id="3" name="Tijdelijke aanduiding voor inhoud 2"/>
          <p:cNvSpPr>
            <a:spLocks noGrp="1"/>
          </p:cNvSpPr>
          <p:nvPr>
            <p:ph idx="1"/>
          </p:nvPr>
        </p:nvSpPr>
        <p:spPr>
          <a:xfrm>
            <a:off x="601355" y="1348424"/>
            <a:ext cx="7886700" cy="4801244"/>
          </a:xfrm>
        </p:spPr>
        <p:txBody>
          <a:bodyPr>
            <a:normAutofit/>
          </a:bodyPr>
          <a:lstStyle/>
          <a:p>
            <a:pPr marL="457200" lvl="1" indent="0">
              <a:spcBef>
                <a:spcPts val="1200"/>
              </a:spcBef>
              <a:buNone/>
            </a:pPr>
            <a:r>
              <a:rPr lang="nl-BE" sz="3200" dirty="0"/>
              <a:t>Meer middelen voor gezondheidszorg?</a:t>
            </a:r>
            <a:br>
              <a:rPr lang="nl-BE" sz="3200" dirty="0"/>
            </a:br>
            <a:r>
              <a:rPr lang="nl-BE" sz="3200" dirty="0"/>
              <a:t>- Sociale zekerheidsbijdragen?</a:t>
            </a:r>
            <a:br>
              <a:rPr lang="nl-BE" sz="3200" dirty="0"/>
            </a:br>
            <a:r>
              <a:rPr lang="nl-BE" sz="3200" dirty="0"/>
              <a:t>- Zorgverzekering? (vlaktaks?, progressief?)</a:t>
            </a:r>
            <a:br>
              <a:rPr lang="nl-BE" sz="3200" dirty="0"/>
            </a:br>
            <a:r>
              <a:rPr lang="nl-BE" sz="3200" dirty="0"/>
              <a:t>- Een groter deel uit de algemene koek?</a:t>
            </a:r>
          </a:p>
        </p:txBody>
      </p:sp>
      <p:pic>
        <p:nvPicPr>
          <p:cNvPr id="5" name="Afbeelding 4">
            <a:extLst>
              <a:ext uri="{FF2B5EF4-FFF2-40B4-BE49-F238E27FC236}">
                <a16:creationId xmlns:a16="http://schemas.microsoft.com/office/drawing/2014/main" id="{DC4683A3-4B0A-4AC0-990D-26BF491B44F4}"/>
              </a:ext>
            </a:extLst>
          </p:cNvPr>
          <p:cNvPicPr>
            <a:picLocks noChangeAspect="1"/>
          </p:cNvPicPr>
          <p:nvPr/>
        </p:nvPicPr>
        <p:blipFill>
          <a:blip r:embed="rId2"/>
          <a:stretch>
            <a:fillRect/>
          </a:stretch>
        </p:blipFill>
        <p:spPr>
          <a:xfrm>
            <a:off x="3317806" y="3237918"/>
            <a:ext cx="2508388" cy="2790746"/>
          </a:xfrm>
          <a:prstGeom prst="rect">
            <a:avLst/>
          </a:prstGeom>
        </p:spPr>
      </p:pic>
    </p:spTree>
    <p:extLst>
      <p:ext uri="{BB962C8B-B14F-4D97-AF65-F5344CB8AC3E}">
        <p14:creationId xmlns:p14="http://schemas.microsoft.com/office/powerpoint/2010/main" val="274201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03501"/>
          </a:xfrm>
        </p:spPr>
        <p:txBody>
          <a:bodyPr/>
          <a:lstStyle/>
          <a:p>
            <a:pPr algn="ctr"/>
            <a:r>
              <a:rPr lang="nl-BE" dirty="0"/>
              <a:t>Warme en koude keuzes</a:t>
            </a:r>
          </a:p>
        </p:txBody>
      </p:sp>
      <p:sp>
        <p:nvSpPr>
          <p:cNvPr id="3" name="Tijdelijke aanduiding voor inhoud 2"/>
          <p:cNvSpPr>
            <a:spLocks noGrp="1"/>
          </p:cNvSpPr>
          <p:nvPr>
            <p:ph idx="1"/>
          </p:nvPr>
        </p:nvSpPr>
        <p:spPr>
          <a:xfrm>
            <a:off x="628650" y="1507524"/>
            <a:ext cx="7886700" cy="4669439"/>
          </a:xfrm>
        </p:spPr>
        <p:txBody>
          <a:bodyPr>
            <a:normAutofit/>
          </a:bodyPr>
          <a:lstStyle/>
          <a:p>
            <a:pPr marL="0" indent="0">
              <a:buNone/>
            </a:pPr>
            <a:r>
              <a:rPr lang="nl-BE" b="1" dirty="0"/>
              <a:t>Verbondenheid heeft plaatsgemaakt voor anonimiteit en vervreemding </a:t>
            </a:r>
          </a:p>
          <a:p>
            <a:pPr marL="0" indent="0">
              <a:buNone/>
            </a:pPr>
            <a:r>
              <a:rPr lang="nl-BE" dirty="0"/>
              <a:t>Ziekteverzekering is iets onpersoonlijks geworden; </a:t>
            </a:r>
          </a:p>
          <a:p>
            <a:r>
              <a:rPr lang="nl-BE" dirty="0"/>
              <a:t>Te weinig kennis over historiek en doelstellingen</a:t>
            </a:r>
          </a:p>
          <a:p>
            <a:r>
              <a:rPr lang="nl-BE" dirty="0"/>
              <a:t>Complexiteit en ondoorzichtigheid</a:t>
            </a:r>
          </a:p>
          <a:p>
            <a:r>
              <a:rPr lang="nl-BE" dirty="0"/>
              <a:t>Grenzen aan de solidariteit?</a:t>
            </a:r>
          </a:p>
          <a:p>
            <a:r>
              <a:rPr lang="nl-BE" dirty="0"/>
              <a:t>Dialoog en betrokkenheid</a:t>
            </a:r>
          </a:p>
          <a:p>
            <a:r>
              <a:rPr lang="nl-BE" dirty="0"/>
              <a:t>Kwaliteit in balans</a:t>
            </a:r>
          </a:p>
          <a:p>
            <a:endParaRPr lang="nl-BE" dirty="0"/>
          </a:p>
        </p:txBody>
      </p:sp>
    </p:spTree>
    <p:extLst>
      <p:ext uri="{BB962C8B-B14F-4D97-AF65-F5344CB8AC3E}">
        <p14:creationId xmlns:p14="http://schemas.microsoft.com/office/powerpoint/2010/main" val="2750032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6366" y="365126"/>
            <a:ext cx="8128984" cy="1325563"/>
          </a:xfrm>
        </p:spPr>
        <p:txBody>
          <a:bodyPr/>
          <a:lstStyle/>
          <a:p>
            <a:r>
              <a:rPr lang="nl-BE" dirty="0"/>
              <a:t>Behoefte aan warme solidariteit blijft</a:t>
            </a:r>
          </a:p>
        </p:txBody>
      </p:sp>
      <p:sp>
        <p:nvSpPr>
          <p:cNvPr id="3" name="Tijdelijke aanduiding voor inhoud 2"/>
          <p:cNvSpPr>
            <a:spLocks noGrp="1"/>
          </p:cNvSpPr>
          <p:nvPr>
            <p:ph idx="1"/>
          </p:nvPr>
        </p:nvSpPr>
        <p:spPr/>
        <p:txBody>
          <a:bodyPr/>
          <a:lstStyle/>
          <a:p>
            <a:r>
              <a:rPr lang="nl-BE" dirty="0"/>
              <a:t>Identificatie met herkenbare en persoonlijke projecten (cf. Music </a:t>
            </a:r>
            <a:r>
              <a:rPr lang="nl-BE" dirty="0" err="1"/>
              <a:t>for</a:t>
            </a:r>
            <a:r>
              <a:rPr lang="nl-BE" dirty="0"/>
              <a:t> Life)</a:t>
            </a:r>
          </a:p>
          <a:p>
            <a:r>
              <a:rPr lang="nl-BE" dirty="0"/>
              <a:t>Connectie met systeem moet hersteld worden</a:t>
            </a:r>
          </a:p>
          <a:p>
            <a:r>
              <a:rPr lang="nl-BE" dirty="0" err="1"/>
              <a:t>Willingness</a:t>
            </a:r>
            <a:r>
              <a:rPr lang="nl-BE" dirty="0"/>
              <a:t> </a:t>
            </a:r>
            <a:r>
              <a:rPr lang="nl-BE" dirty="0" err="1"/>
              <a:t>to</a:t>
            </a:r>
            <a:r>
              <a:rPr lang="nl-BE" dirty="0"/>
              <a:t> </a:t>
            </a:r>
            <a:r>
              <a:rPr lang="nl-BE" dirty="0" err="1"/>
              <a:t>pay</a:t>
            </a:r>
            <a:r>
              <a:rPr lang="nl-BE" dirty="0"/>
              <a:t>?</a:t>
            </a:r>
          </a:p>
          <a:p>
            <a:endParaRPr lang="nl-BE" dirty="0"/>
          </a:p>
          <a:p>
            <a:pPr marL="0" indent="0">
              <a:buNone/>
            </a:pPr>
            <a:r>
              <a:rPr lang="nl-BE" dirty="0"/>
              <a:t>Willen we de kern van ons sociaal systeem behouden?  </a:t>
            </a:r>
            <a:br>
              <a:rPr lang="nl-BE" dirty="0"/>
            </a:br>
            <a:r>
              <a:rPr lang="nl-BE" dirty="0">
                <a:sym typeface="Wingdings" panose="05000000000000000000" pitchFamily="2" charset="2"/>
              </a:rPr>
              <a:t> keuzes maken wordt onvermijdelijk</a:t>
            </a:r>
            <a:endParaRPr lang="nl-BE" dirty="0"/>
          </a:p>
          <a:p>
            <a:endParaRPr lang="nl-BE" dirty="0"/>
          </a:p>
          <a:p>
            <a:pPr marL="0" indent="0">
              <a:buNone/>
            </a:pPr>
            <a:endParaRPr lang="nl-BE" dirty="0"/>
          </a:p>
        </p:txBody>
      </p:sp>
    </p:spTree>
    <p:extLst>
      <p:ext uri="{BB962C8B-B14F-4D97-AF65-F5344CB8AC3E}">
        <p14:creationId xmlns:p14="http://schemas.microsoft.com/office/powerpoint/2010/main" val="169091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Kantelpunt</a:t>
            </a:r>
          </a:p>
        </p:txBody>
      </p:sp>
      <p:sp>
        <p:nvSpPr>
          <p:cNvPr id="3" name="Tijdelijke aanduiding voor inhoud 2"/>
          <p:cNvSpPr>
            <a:spLocks noGrp="1"/>
          </p:cNvSpPr>
          <p:nvPr>
            <p:ph idx="1"/>
          </p:nvPr>
        </p:nvSpPr>
        <p:spPr/>
        <p:txBody>
          <a:bodyPr>
            <a:normAutofit/>
          </a:bodyPr>
          <a:lstStyle/>
          <a:p>
            <a:pPr lvl="1"/>
            <a:endParaRPr lang="nl-BE" sz="3600" b="1" dirty="0"/>
          </a:p>
          <a:p>
            <a:pPr lvl="1"/>
            <a:endParaRPr lang="nl-BE" sz="3600" b="1" dirty="0"/>
          </a:p>
          <a:p>
            <a:pPr lvl="1"/>
            <a:r>
              <a:rPr lang="nl-BE" sz="3600" b="1" dirty="0"/>
              <a:t>We gaan moeten kiezen</a:t>
            </a:r>
          </a:p>
          <a:p>
            <a:pPr lvl="1"/>
            <a:r>
              <a:rPr lang="nl-BE" sz="3600" b="1" dirty="0"/>
              <a:t>Hoe?</a:t>
            </a:r>
          </a:p>
          <a:p>
            <a:pPr lvl="1"/>
            <a:r>
              <a:rPr lang="nl-BE" sz="3600" b="1" dirty="0"/>
              <a:t>Randvoorwaarden - Methode</a:t>
            </a:r>
          </a:p>
        </p:txBody>
      </p:sp>
      <p:pic>
        <p:nvPicPr>
          <p:cNvPr id="11266" name="Picture 2" descr="C:\Users\yd\Dropbox\To Do\Achtereenvolgens\Boek - Keuzes in de zorg\Presentaties\kantelpunt-vraagteken-52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843" y="260707"/>
            <a:ext cx="5186962" cy="244385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yd\Dropbox\To Do\Achtereenvolgens\Boek - Keuzes in de zorg\Presentaties\intropic_1275377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31" y="4919731"/>
            <a:ext cx="2175323" cy="173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3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rot="576979">
            <a:off x="3867366" y="551146"/>
            <a:ext cx="3635977" cy="5493159"/>
          </a:xfrm>
          <a:prstGeom prst="rect">
            <a:avLst/>
          </a:prstGeom>
        </p:spPr>
      </p:pic>
      <p:sp>
        <p:nvSpPr>
          <p:cNvPr id="5" name="Tekstvak 4"/>
          <p:cNvSpPr txBox="1"/>
          <p:nvPr/>
        </p:nvSpPr>
        <p:spPr>
          <a:xfrm>
            <a:off x="345989" y="475607"/>
            <a:ext cx="3354474" cy="2923877"/>
          </a:xfrm>
          <a:prstGeom prst="rect">
            <a:avLst/>
          </a:prstGeom>
          <a:noFill/>
        </p:spPr>
        <p:txBody>
          <a:bodyPr wrap="square" rtlCol="0">
            <a:spAutoFit/>
          </a:bodyPr>
          <a:lstStyle/>
          <a:p>
            <a:endParaRPr lang="nl-BE" sz="3600" b="1" dirty="0">
              <a:solidFill>
                <a:srgbClr val="C00000"/>
              </a:solidFill>
            </a:endParaRPr>
          </a:p>
          <a:p>
            <a:r>
              <a:rPr lang="nl-BE" sz="4000" b="1" dirty="0">
                <a:solidFill>
                  <a:srgbClr val="C00000"/>
                </a:solidFill>
              </a:rPr>
              <a:t>Keuzes maken</a:t>
            </a:r>
          </a:p>
          <a:p>
            <a:endParaRPr lang="nl-BE" sz="3600" b="1" dirty="0">
              <a:solidFill>
                <a:srgbClr val="C00000"/>
              </a:solidFill>
            </a:endParaRPr>
          </a:p>
          <a:p>
            <a:endParaRPr lang="nl-BE" sz="3600" b="1" dirty="0">
              <a:solidFill>
                <a:srgbClr val="C00000"/>
              </a:solidFill>
            </a:endParaRPr>
          </a:p>
          <a:p>
            <a:r>
              <a:rPr lang="nl-BE" sz="3600" b="1" dirty="0">
                <a:solidFill>
                  <a:srgbClr val="C00000"/>
                </a:solidFill>
              </a:rPr>
              <a:t>Waardengericht</a:t>
            </a:r>
          </a:p>
        </p:txBody>
      </p:sp>
      <p:sp>
        <p:nvSpPr>
          <p:cNvPr id="2" name="PIJL-OMLAAG 1"/>
          <p:cNvSpPr/>
          <p:nvPr/>
        </p:nvSpPr>
        <p:spPr>
          <a:xfrm>
            <a:off x="1390918" y="1892480"/>
            <a:ext cx="1056068" cy="683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290" name="Picture 2" descr="C:\Users\yd\Dropbox\To Do\Achtereenvolgens\Boek - Keuzes in de zorg\Presentaties\Kiezen-is-een-keu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56" y="4126740"/>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7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12885"/>
          </a:xfrm>
        </p:spPr>
        <p:txBody>
          <a:bodyPr/>
          <a:lstStyle/>
          <a:p>
            <a:r>
              <a:rPr lang="nl-BE" dirty="0"/>
              <a:t>Kiezen voor solidariteit</a:t>
            </a:r>
          </a:p>
        </p:txBody>
      </p:sp>
      <p:sp>
        <p:nvSpPr>
          <p:cNvPr id="3" name="Tijdelijke aanduiding voor inhoud 2"/>
          <p:cNvSpPr>
            <a:spLocks noGrp="1"/>
          </p:cNvSpPr>
          <p:nvPr>
            <p:ph idx="1"/>
          </p:nvPr>
        </p:nvSpPr>
        <p:spPr>
          <a:xfrm>
            <a:off x="628650" y="1433384"/>
            <a:ext cx="7886700" cy="4743579"/>
          </a:xfrm>
        </p:spPr>
        <p:txBody>
          <a:bodyPr>
            <a:normAutofit/>
          </a:bodyPr>
          <a:lstStyle/>
          <a:p>
            <a:pPr marL="0" indent="0">
              <a:buNone/>
            </a:pPr>
            <a:endParaRPr lang="nl-BE" b="1" i="1" dirty="0"/>
          </a:p>
          <a:p>
            <a:pPr marL="0" indent="0">
              <a:buNone/>
            </a:pPr>
            <a:endParaRPr lang="nl-BE" b="1" i="1" dirty="0"/>
          </a:p>
          <a:p>
            <a:pPr lvl="1"/>
            <a:endParaRPr lang="nl-BE" dirty="0"/>
          </a:p>
          <a:p>
            <a:pPr marL="360000" lvl="2">
              <a:spcAft>
                <a:spcPts val="1200"/>
              </a:spcAft>
            </a:pPr>
            <a:r>
              <a:rPr lang="nl-BE" sz="2800" i="1" dirty="0" err="1"/>
              <a:t>Putnam</a:t>
            </a:r>
            <a:r>
              <a:rPr lang="nl-BE" sz="2800" dirty="0"/>
              <a:t> en sociaal kapitaal: </a:t>
            </a:r>
            <a:r>
              <a:rPr lang="nl-BE" sz="2800" b="1" dirty="0"/>
              <a:t>Bonding</a:t>
            </a:r>
            <a:r>
              <a:rPr lang="nl-BE" sz="2800" dirty="0"/>
              <a:t> (verbinding tussen ‘</a:t>
            </a:r>
            <a:r>
              <a:rPr lang="nl-BE" sz="2800" dirty="0" err="1"/>
              <a:t>dezelfden</a:t>
            </a:r>
            <a:r>
              <a:rPr lang="nl-BE" sz="2800" dirty="0"/>
              <a:t>’) &amp; </a:t>
            </a:r>
            <a:r>
              <a:rPr lang="nl-BE" sz="2800" b="1" dirty="0" err="1"/>
              <a:t>Bridging</a:t>
            </a:r>
            <a:r>
              <a:rPr lang="nl-BE" sz="2800" dirty="0"/>
              <a:t> (tussen ‘verschillenden’)</a:t>
            </a:r>
          </a:p>
          <a:p>
            <a:pPr marL="360000" lvl="2">
              <a:spcAft>
                <a:spcPts val="1200"/>
              </a:spcAft>
            </a:pPr>
            <a:r>
              <a:rPr lang="nl-BE" sz="2800" dirty="0"/>
              <a:t>Bij meer </a:t>
            </a:r>
            <a:r>
              <a:rPr lang="nl-BE" sz="2800" b="1" dirty="0"/>
              <a:t>diversiteit</a:t>
            </a:r>
            <a:r>
              <a:rPr lang="nl-BE" sz="2800" dirty="0"/>
              <a:t> (afkomst, cultuur, religie, leeftijd, </a:t>
            </a:r>
            <a:r>
              <a:rPr lang="nl-BE" sz="2800" dirty="0" err="1"/>
              <a:t>sociaal-economische</a:t>
            </a:r>
            <a:r>
              <a:rPr lang="nl-BE" sz="2800" dirty="0"/>
              <a:t> status), </a:t>
            </a:r>
            <a:r>
              <a:rPr lang="nl-BE" sz="2800" b="1" dirty="0"/>
              <a:t>neemt de sociale samenhang en gemeenschapszin af</a:t>
            </a:r>
            <a:r>
              <a:rPr lang="nl-BE" sz="2800" dirty="0"/>
              <a:t>.</a:t>
            </a:r>
          </a:p>
          <a:p>
            <a:pPr marL="360000" lvl="2">
              <a:spcAft>
                <a:spcPts val="1200"/>
              </a:spcAft>
            </a:pPr>
            <a:r>
              <a:rPr lang="nl-BE" sz="2800" b="1" dirty="0"/>
              <a:t>Multiculturele en pluralistische </a:t>
            </a:r>
            <a:r>
              <a:rPr lang="nl-BE" sz="2800" dirty="0"/>
              <a:t>samenleving</a:t>
            </a:r>
          </a:p>
        </p:txBody>
      </p:sp>
      <p:pic>
        <p:nvPicPr>
          <p:cNvPr id="2050" name="Picture 2" descr="C:\Users\yd\Dropbox\To Do\Achtereenvolgens\Boek - Keuzes in de zorg\Presentaties\bowling al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9046">
            <a:off x="6236433" y="36182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16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Solidariteit</a:t>
            </a:r>
          </a:p>
        </p:txBody>
      </p:sp>
      <p:sp>
        <p:nvSpPr>
          <p:cNvPr id="3" name="Tijdelijke aanduiding voor inhoud 2"/>
          <p:cNvSpPr>
            <a:spLocks noGrp="1"/>
          </p:cNvSpPr>
          <p:nvPr>
            <p:ph idx="1"/>
          </p:nvPr>
        </p:nvSpPr>
        <p:spPr>
          <a:xfrm>
            <a:off x="244699" y="1825625"/>
            <a:ext cx="8270651" cy="4351338"/>
          </a:xfrm>
        </p:spPr>
        <p:txBody>
          <a:bodyPr>
            <a:normAutofit/>
          </a:bodyPr>
          <a:lstStyle/>
          <a:p>
            <a:pPr marL="0" indent="0">
              <a:buNone/>
            </a:pPr>
            <a:endParaRPr lang="nl-BE" b="1" i="1" dirty="0"/>
          </a:p>
          <a:p>
            <a:pPr marL="0" indent="0">
              <a:buNone/>
            </a:pPr>
            <a:r>
              <a:rPr lang="nl-BE" b="1" i="1" dirty="0"/>
              <a:t>Hoe staan we tegenover solidariteit?</a:t>
            </a:r>
          </a:p>
          <a:p>
            <a:endParaRPr lang="nl-BE" sz="1600" dirty="0"/>
          </a:p>
          <a:p>
            <a:pPr lvl="1"/>
            <a:r>
              <a:rPr lang="nl-BE" dirty="0" err="1"/>
              <a:t>Putnam</a:t>
            </a:r>
            <a:r>
              <a:rPr lang="nl-BE" dirty="0"/>
              <a:t> – Sociaal kapitaal als basis voor gelijke kansen</a:t>
            </a:r>
          </a:p>
          <a:p>
            <a:pPr lvl="1"/>
            <a:r>
              <a:rPr lang="nl-BE" dirty="0" err="1"/>
              <a:t>Rawls</a:t>
            </a:r>
            <a:r>
              <a:rPr lang="nl-BE" dirty="0"/>
              <a:t> – Sluier der onwetendheid</a:t>
            </a:r>
          </a:p>
          <a:p>
            <a:pPr lvl="1"/>
            <a:endParaRPr lang="nl-BE" dirty="0"/>
          </a:p>
          <a:p>
            <a:pPr lvl="1"/>
            <a:endParaRPr lang="nl-BE" dirty="0"/>
          </a:p>
          <a:p>
            <a:pPr lvl="1"/>
            <a:endParaRPr lang="nl-BE" sz="1800" dirty="0"/>
          </a:p>
          <a:p>
            <a:pPr marL="457200" lvl="1" indent="0">
              <a:buNone/>
            </a:pPr>
            <a:r>
              <a:rPr lang="nl-BE" dirty="0"/>
              <a:t>Basis van de rechtvaardige samenleving : </a:t>
            </a:r>
            <a:r>
              <a:rPr lang="nl-BE" b="1" dirty="0" err="1"/>
              <a:t>Maximin</a:t>
            </a:r>
            <a:endParaRPr lang="nl-BE" b="1" dirty="0"/>
          </a:p>
          <a:p>
            <a:pPr marL="457200" lvl="1" indent="0">
              <a:buNone/>
            </a:pPr>
            <a:r>
              <a:rPr lang="nl-BE" dirty="0">
                <a:latin typeface="Arial"/>
                <a:cs typeface="Arial"/>
              </a:rPr>
              <a:t>	</a:t>
            </a:r>
            <a:r>
              <a:rPr lang="nl-BE" sz="2000" dirty="0">
                <a:cs typeface="Arial"/>
              </a:rPr>
              <a:t>→ Solidariteit met elkaar en speciaal met de minstbedeelden</a:t>
            </a:r>
            <a:endParaRPr lang="nl-BE" dirty="0"/>
          </a:p>
          <a:p>
            <a:pPr lvl="1"/>
            <a:endParaRPr lang="nl-BE" dirty="0"/>
          </a:p>
          <a:p>
            <a:pPr lvl="1"/>
            <a:endParaRPr lang="nl-BE" dirty="0"/>
          </a:p>
        </p:txBody>
      </p:sp>
      <p:sp>
        <p:nvSpPr>
          <p:cNvPr id="4" name="PIJL-OMLAAG 3"/>
          <p:cNvSpPr/>
          <p:nvPr/>
        </p:nvSpPr>
        <p:spPr>
          <a:xfrm>
            <a:off x="3541690" y="4069722"/>
            <a:ext cx="151970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098" name="Picture 2" descr="C:\Users\yd\Dropbox\To Do\Achtereenvolgens\Boek - Keuzes in de zorg\Presentaties\raw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642" y="435869"/>
            <a:ext cx="2383598" cy="243224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yd\Dropbox\To Do\Achtereenvolgens\Boek - Keuzes in de zorg\Presentaties\De-Sluier-der-onwetendheid-Blog-Vrijmetselarij-Rotterd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119" y="222794"/>
            <a:ext cx="1299760" cy="188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6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1054542"/>
          </a:xfrm>
        </p:spPr>
        <p:txBody>
          <a:bodyPr/>
          <a:lstStyle/>
          <a:p>
            <a:pPr algn="ctr"/>
            <a:r>
              <a:rPr lang="nl-BE" dirty="0"/>
              <a:t>Uitdagingen = gigantisch</a:t>
            </a:r>
          </a:p>
        </p:txBody>
      </p:sp>
      <p:sp>
        <p:nvSpPr>
          <p:cNvPr id="3" name="Tijdelijke aanduiding voor inhoud 2"/>
          <p:cNvSpPr>
            <a:spLocks noGrp="1"/>
          </p:cNvSpPr>
          <p:nvPr>
            <p:ph idx="1"/>
          </p:nvPr>
        </p:nvSpPr>
        <p:spPr/>
        <p:txBody>
          <a:bodyPr/>
          <a:lstStyle/>
          <a:p>
            <a:endParaRPr lang="nl-BE" dirty="0"/>
          </a:p>
          <a:p>
            <a:endParaRPr lang="nl-BE" dirty="0"/>
          </a:p>
          <a:p>
            <a:pPr marL="0" indent="0">
              <a:buNone/>
            </a:pPr>
            <a:endParaRPr lang="nl-BE" dirty="0"/>
          </a:p>
        </p:txBody>
      </p:sp>
      <p:pic>
        <p:nvPicPr>
          <p:cNvPr id="4" name="Afbeelding 3"/>
          <p:cNvPicPr>
            <a:picLocks noChangeAspect="1"/>
          </p:cNvPicPr>
          <p:nvPr/>
        </p:nvPicPr>
        <p:blipFill>
          <a:blip r:embed="rId2"/>
          <a:stretch>
            <a:fillRect/>
          </a:stretch>
        </p:blipFill>
        <p:spPr>
          <a:xfrm>
            <a:off x="2485622" y="1825625"/>
            <a:ext cx="4172756" cy="3789749"/>
          </a:xfrm>
          <a:prstGeom prst="rect">
            <a:avLst/>
          </a:prstGeom>
        </p:spPr>
      </p:pic>
    </p:spTree>
    <p:extLst>
      <p:ext uri="{BB962C8B-B14F-4D97-AF65-F5344CB8AC3E}">
        <p14:creationId xmlns:p14="http://schemas.microsoft.com/office/powerpoint/2010/main" val="163187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090187"/>
          </a:xfrm>
        </p:spPr>
        <p:txBody>
          <a:bodyPr>
            <a:normAutofit/>
          </a:bodyPr>
          <a:lstStyle/>
          <a:p>
            <a:r>
              <a:rPr lang="nl-BE" dirty="0"/>
              <a:t>Waarom zijn we bereid te delen ?</a:t>
            </a:r>
          </a:p>
        </p:txBody>
      </p:sp>
      <p:sp>
        <p:nvSpPr>
          <p:cNvPr id="3" name="Tijdelijke aanduiding voor inhoud 2"/>
          <p:cNvSpPr>
            <a:spLocks noGrp="1"/>
          </p:cNvSpPr>
          <p:nvPr>
            <p:ph idx="1"/>
          </p:nvPr>
        </p:nvSpPr>
        <p:spPr>
          <a:xfrm>
            <a:off x="628650" y="1378039"/>
            <a:ext cx="7886700" cy="4798924"/>
          </a:xfrm>
        </p:spPr>
        <p:txBody>
          <a:bodyPr>
            <a:normAutofit/>
          </a:bodyPr>
          <a:lstStyle/>
          <a:p>
            <a:pPr marL="0" indent="0">
              <a:buNone/>
            </a:pPr>
            <a:endParaRPr lang="nl-BE" b="1" i="1" dirty="0"/>
          </a:p>
          <a:p>
            <a:pPr marL="0" indent="0">
              <a:buNone/>
            </a:pPr>
            <a:endParaRPr lang="nl-BE" sz="1600" b="1" i="1" dirty="0"/>
          </a:p>
          <a:p>
            <a:pPr marL="0" indent="0">
              <a:buNone/>
            </a:pPr>
            <a:r>
              <a:rPr lang="nl-BE" b="1" dirty="0"/>
              <a:t>Zwakke solidariteit</a:t>
            </a:r>
          </a:p>
          <a:p>
            <a:pPr marL="0" indent="0">
              <a:buNone/>
            </a:pPr>
            <a:endParaRPr lang="nl-BE" sz="1600" b="1" u="sng" dirty="0"/>
          </a:p>
          <a:p>
            <a:pPr lvl="1"/>
            <a:r>
              <a:rPr lang="nl-BE" sz="2800" dirty="0"/>
              <a:t>Welbegrepen eigenbelang</a:t>
            </a:r>
          </a:p>
          <a:p>
            <a:pPr lvl="2"/>
            <a:r>
              <a:rPr lang="nl-BE" sz="2400" dirty="0"/>
              <a:t>Verzekeringsprincipe – </a:t>
            </a:r>
            <a:r>
              <a:rPr lang="nl-BE" sz="2400" dirty="0" err="1"/>
              <a:t>nutsdenken</a:t>
            </a:r>
            <a:endParaRPr lang="nl-BE" sz="2400" dirty="0"/>
          </a:p>
          <a:p>
            <a:pPr lvl="2"/>
            <a:r>
              <a:rPr lang="nl-BE" sz="2400" dirty="0"/>
              <a:t>Wederkerigheid uit wederzijds voordeel</a:t>
            </a:r>
          </a:p>
          <a:p>
            <a:pPr lvl="2"/>
            <a:r>
              <a:rPr lang="nl-BE" sz="2400" i="1" dirty="0"/>
              <a:t>‘Morgen zou ik zelf zorg kunnen nodig hebben….’</a:t>
            </a:r>
          </a:p>
          <a:p>
            <a:pPr marL="0" indent="0">
              <a:buNone/>
            </a:pPr>
            <a:endParaRPr lang="nl-BE" sz="3600" i="1" dirty="0"/>
          </a:p>
        </p:txBody>
      </p:sp>
      <p:pic>
        <p:nvPicPr>
          <p:cNvPr id="5122" name="Picture 2" descr="C:\Users\yd\Dropbox\To Do\Achtereenvolgens\Boek - Keuzes in de zorg\Presentaties\verzek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2675">
            <a:off x="6362894" y="2121655"/>
            <a:ext cx="2156876" cy="14090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83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a:xfrm>
            <a:off x="628649" y="1825625"/>
            <a:ext cx="8206257" cy="4351338"/>
          </a:xfrm>
        </p:spPr>
        <p:txBody>
          <a:bodyPr/>
          <a:lstStyle/>
          <a:p>
            <a:pPr marL="0" indent="0">
              <a:buNone/>
            </a:pPr>
            <a:r>
              <a:rPr lang="nl-BE" b="1" dirty="0"/>
              <a:t>Sterke solidariteit</a:t>
            </a:r>
          </a:p>
          <a:p>
            <a:pPr marL="0" indent="0">
              <a:buNone/>
            </a:pPr>
            <a:endParaRPr lang="nl-BE" sz="1400" b="1" u="sng" dirty="0"/>
          </a:p>
          <a:p>
            <a:pPr marL="457200" lvl="1" indent="0">
              <a:buNone/>
            </a:pPr>
            <a:r>
              <a:rPr lang="nl-BE" sz="2800" dirty="0"/>
              <a:t>Geen mensonwaardige omstandigheden</a:t>
            </a:r>
          </a:p>
          <a:p>
            <a:pPr lvl="2"/>
            <a:r>
              <a:rPr lang="nl-BE" sz="2800" dirty="0"/>
              <a:t>I. Kant: Mensen hebben nood aan ondersteuning en bescherming voor hun ontplooiing en ontwikkeling tot vrijheid</a:t>
            </a:r>
          </a:p>
          <a:p>
            <a:pPr lvl="2"/>
            <a:r>
              <a:rPr lang="nl-BE" sz="2800" dirty="0"/>
              <a:t>Maatschappelijke verantwoordelijkheid in het bestrijden van mensonterende omstandigheden (armoede, ziekte, uitsluiting, …) </a:t>
            </a:r>
          </a:p>
          <a:p>
            <a:pPr marL="914400" lvl="2" indent="0">
              <a:buNone/>
            </a:pPr>
            <a:endParaRPr lang="nl-BE" sz="1000" dirty="0"/>
          </a:p>
          <a:p>
            <a:pPr marL="0" indent="0">
              <a:buNone/>
            </a:pPr>
            <a:endParaRPr lang="nl-BE" dirty="0"/>
          </a:p>
        </p:txBody>
      </p:sp>
      <p:pic>
        <p:nvPicPr>
          <p:cNvPr id="6146" name="Picture 2" descr="C:\Users\yd\Dropbox\To Do\Achtereenvolgens\Boek - Keuzes in de zorg\Presentaties\waardigheid-en-tro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1688">
            <a:off x="5365727" y="691017"/>
            <a:ext cx="3082814" cy="135499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yd\Dropbox\To Do\Achtereenvolgens\Boek - Keuzes in de zorg\Presentaties\verbondenhe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50" y="4899546"/>
            <a:ext cx="1506520" cy="138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1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064429"/>
          </a:xfrm>
        </p:spPr>
        <p:txBody>
          <a:bodyPr/>
          <a:lstStyle/>
          <a:p>
            <a:r>
              <a:rPr lang="nl-BE" dirty="0"/>
              <a:t>Onbegrensde solidariteit?</a:t>
            </a:r>
          </a:p>
        </p:txBody>
      </p:sp>
      <p:sp>
        <p:nvSpPr>
          <p:cNvPr id="3" name="Tijdelijke aanduiding voor inhoud 2"/>
          <p:cNvSpPr>
            <a:spLocks noGrp="1"/>
          </p:cNvSpPr>
          <p:nvPr>
            <p:ph idx="1"/>
          </p:nvPr>
        </p:nvSpPr>
        <p:spPr>
          <a:xfrm>
            <a:off x="628650" y="1352282"/>
            <a:ext cx="7886700" cy="4824681"/>
          </a:xfrm>
        </p:spPr>
        <p:txBody>
          <a:bodyPr>
            <a:normAutofit/>
          </a:bodyPr>
          <a:lstStyle/>
          <a:p>
            <a:pPr marL="0" indent="0">
              <a:buNone/>
            </a:pPr>
            <a:endParaRPr lang="nl-BE" sz="500" dirty="0"/>
          </a:p>
          <a:p>
            <a:pPr marL="0" indent="0">
              <a:buNone/>
            </a:pPr>
            <a:r>
              <a:rPr lang="nl-BE" sz="3200" i="1" dirty="0"/>
              <a:t>“De enige grens van de sterke solidariteit is </a:t>
            </a:r>
            <a:r>
              <a:rPr lang="nl-BE" sz="3200" b="1" i="1" dirty="0"/>
              <a:t>haar eigen </a:t>
            </a:r>
            <a:r>
              <a:rPr lang="nl-BE" sz="3200" b="1" i="1" dirty="0" err="1"/>
              <a:t>contra-productiviteit</a:t>
            </a:r>
            <a:r>
              <a:rPr lang="nl-BE" sz="3200" i="1" dirty="0"/>
              <a:t>: ze moet slechts worden stopgezet op het ogenblik dat elke poging om ze uit te breiden tot een verslechtering leidt van wat ze zou willen verbeteren, nl. de levensomstandigheden van de minst begunstigden.”  (Ph. Van Parijs)</a:t>
            </a:r>
            <a:endParaRPr lang="nl-BE" sz="3200" dirty="0"/>
          </a:p>
        </p:txBody>
      </p:sp>
    </p:spTree>
    <p:extLst>
      <p:ext uri="{BB962C8B-B14F-4D97-AF65-F5344CB8AC3E}">
        <p14:creationId xmlns:p14="http://schemas.microsoft.com/office/powerpoint/2010/main" val="3988790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528033"/>
            <a:ext cx="7886700" cy="746975"/>
          </a:xfrm>
        </p:spPr>
        <p:txBody>
          <a:bodyPr>
            <a:normAutofit fontScale="90000"/>
          </a:bodyPr>
          <a:lstStyle/>
          <a:p>
            <a:br>
              <a:rPr lang="nl-BE" dirty="0"/>
            </a:br>
            <a:r>
              <a:rPr lang="nl-BE" dirty="0" err="1"/>
              <a:t>What’s</a:t>
            </a:r>
            <a:r>
              <a:rPr lang="nl-BE" dirty="0"/>
              <a:t> in </a:t>
            </a:r>
            <a:r>
              <a:rPr lang="nl-BE" dirty="0" err="1"/>
              <a:t>it</a:t>
            </a:r>
            <a:r>
              <a:rPr lang="nl-BE" dirty="0"/>
              <a:t> </a:t>
            </a:r>
            <a:r>
              <a:rPr lang="nl-BE" dirty="0" err="1"/>
              <a:t>for</a:t>
            </a:r>
            <a:r>
              <a:rPr lang="nl-BE" dirty="0"/>
              <a:t> me ?</a:t>
            </a:r>
            <a:br>
              <a:rPr lang="nl-BE" dirty="0"/>
            </a:br>
            <a:endParaRPr lang="nl-BE" dirty="0"/>
          </a:p>
        </p:txBody>
      </p:sp>
      <p:sp>
        <p:nvSpPr>
          <p:cNvPr id="3" name="Tijdelijke aanduiding voor inhoud 2"/>
          <p:cNvSpPr>
            <a:spLocks noGrp="1"/>
          </p:cNvSpPr>
          <p:nvPr>
            <p:ph idx="1"/>
          </p:nvPr>
        </p:nvSpPr>
        <p:spPr>
          <a:xfrm>
            <a:off x="628650" y="1558344"/>
            <a:ext cx="7886700" cy="4618619"/>
          </a:xfrm>
        </p:spPr>
        <p:txBody>
          <a:bodyPr>
            <a:normAutofit/>
          </a:bodyPr>
          <a:lstStyle/>
          <a:p>
            <a:r>
              <a:rPr lang="nl-BE" sz="3200" dirty="0"/>
              <a:t>Solidariteit vereist gevoel van herkenning en verantwoordelijkheid </a:t>
            </a:r>
          </a:p>
          <a:p>
            <a:r>
              <a:rPr lang="nl-BE" sz="3200" dirty="0"/>
              <a:t>Ook voor rationeel denkende mensen</a:t>
            </a:r>
          </a:p>
          <a:p>
            <a:r>
              <a:rPr lang="nl-BE" sz="3200" dirty="0"/>
              <a:t>Appél van medemensen die het minder goed hebben</a:t>
            </a:r>
          </a:p>
          <a:p>
            <a:r>
              <a:rPr lang="nl-BE" sz="3200" dirty="0"/>
              <a:t>Ook verder denken dan het onmiddellijke voordeel: wat zou ons leven zijn als…. </a:t>
            </a:r>
          </a:p>
          <a:p>
            <a:pPr marL="0" indent="0">
              <a:buNone/>
            </a:pPr>
            <a:endParaRPr lang="nl-BE" sz="2400" dirty="0"/>
          </a:p>
        </p:txBody>
      </p:sp>
    </p:spTree>
    <p:extLst>
      <p:ext uri="{BB962C8B-B14F-4D97-AF65-F5344CB8AC3E}">
        <p14:creationId xmlns:p14="http://schemas.microsoft.com/office/powerpoint/2010/main" val="23424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529" y="287853"/>
            <a:ext cx="7886700" cy="987156"/>
          </a:xfrm>
        </p:spPr>
        <p:txBody>
          <a:bodyPr/>
          <a:lstStyle/>
          <a:p>
            <a:pPr algn="ctr"/>
            <a:r>
              <a:rPr lang="nl-BE" dirty="0"/>
              <a:t>Ethische invalshoeken</a:t>
            </a:r>
          </a:p>
        </p:txBody>
      </p:sp>
      <p:sp>
        <p:nvSpPr>
          <p:cNvPr id="3" name="Tijdelijke aanduiding voor inhoud 2"/>
          <p:cNvSpPr>
            <a:spLocks noGrp="1"/>
          </p:cNvSpPr>
          <p:nvPr>
            <p:ph idx="1"/>
          </p:nvPr>
        </p:nvSpPr>
        <p:spPr>
          <a:xfrm>
            <a:off x="628650" y="1738648"/>
            <a:ext cx="7886700" cy="4438316"/>
          </a:xfrm>
        </p:spPr>
        <p:txBody>
          <a:bodyPr>
            <a:normAutofit/>
          </a:bodyPr>
          <a:lstStyle/>
          <a:p>
            <a:pPr marL="0" indent="0">
              <a:buNone/>
            </a:pPr>
            <a:endParaRPr lang="nl-BE" sz="800" b="1" i="1" dirty="0"/>
          </a:p>
          <a:p>
            <a:pPr marL="457200" lvl="1" indent="0">
              <a:buNone/>
            </a:pPr>
            <a:r>
              <a:rPr lang="nl-BE" sz="3200" b="1" i="1" dirty="0"/>
              <a:t>1° Gezondheidszorg als vrije markt:</a:t>
            </a:r>
          </a:p>
          <a:p>
            <a:pPr lvl="2"/>
            <a:r>
              <a:rPr lang="nl-BE" sz="3200" i="1" u="sng" dirty="0"/>
              <a:t>Vertrekpunt</a:t>
            </a:r>
            <a:r>
              <a:rPr lang="nl-BE" sz="3200" i="1" dirty="0"/>
              <a:t>: Individuele vrijheid binnen de vrije markt van zorg</a:t>
            </a:r>
          </a:p>
          <a:p>
            <a:pPr lvl="2"/>
            <a:r>
              <a:rPr lang="nl-BE" sz="3200" i="1" u="sng" dirty="0"/>
              <a:t>Probleem</a:t>
            </a:r>
            <a:r>
              <a:rPr lang="nl-BE" sz="3200" i="1" dirty="0"/>
              <a:t>: individualisme en gebrek aan gegarandeerd vangnet</a:t>
            </a:r>
          </a:p>
          <a:p>
            <a:pPr lvl="2"/>
            <a:r>
              <a:rPr lang="nl-BE" sz="3200" i="1" u="sng" dirty="0"/>
              <a:t>Belangrijk</a:t>
            </a:r>
            <a:r>
              <a:rPr lang="nl-BE" sz="3200" i="1" dirty="0"/>
              <a:t>: keuzevrijheid en vrijwillige initiatieven van liefdadigheid in zorg zijn waardevol</a:t>
            </a:r>
          </a:p>
          <a:p>
            <a:pPr lvl="2"/>
            <a:endParaRPr lang="nl-BE" sz="1800" i="1" dirty="0"/>
          </a:p>
          <a:p>
            <a:endParaRPr lang="nl-BE" dirty="0"/>
          </a:p>
        </p:txBody>
      </p:sp>
      <p:sp>
        <p:nvSpPr>
          <p:cNvPr id="5" name="Tekstvak 4"/>
          <p:cNvSpPr txBox="1"/>
          <p:nvPr/>
        </p:nvSpPr>
        <p:spPr>
          <a:xfrm>
            <a:off x="6709893" y="1975713"/>
            <a:ext cx="2021983" cy="769441"/>
          </a:xfrm>
          <a:prstGeom prst="rect">
            <a:avLst/>
          </a:prstGeom>
          <a:noFill/>
        </p:spPr>
        <p:txBody>
          <a:bodyPr wrap="square" rtlCol="0">
            <a:spAutoFit/>
          </a:bodyPr>
          <a:lstStyle/>
          <a:p>
            <a:pPr algn="ctr"/>
            <a:r>
              <a:rPr lang="nl-BE" sz="2200" b="1" dirty="0">
                <a:solidFill>
                  <a:schemeClr val="bg1"/>
                </a:solidFill>
              </a:rPr>
              <a:t>Solidariteit &amp; Verbondenheid</a:t>
            </a:r>
          </a:p>
        </p:txBody>
      </p:sp>
    </p:spTree>
    <p:extLst>
      <p:ext uri="{BB962C8B-B14F-4D97-AF65-F5344CB8AC3E}">
        <p14:creationId xmlns:p14="http://schemas.microsoft.com/office/powerpoint/2010/main" val="2465003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529" y="287853"/>
            <a:ext cx="7886700" cy="987156"/>
          </a:xfrm>
        </p:spPr>
        <p:txBody>
          <a:bodyPr/>
          <a:lstStyle/>
          <a:p>
            <a:pPr algn="ctr"/>
            <a:r>
              <a:rPr lang="nl-BE" dirty="0"/>
              <a:t>Ethische invalshoeken</a:t>
            </a:r>
          </a:p>
        </p:txBody>
      </p:sp>
      <p:sp>
        <p:nvSpPr>
          <p:cNvPr id="3" name="Tijdelijke aanduiding voor inhoud 2"/>
          <p:cNvSpPr>
            <a:spLocks noGrp="1"/>
          </p:cNvSpPr>
          <p:nvPr>
            <p:ph idx="1"/>
          </p:nvPr>
        </p:nvSpPr>
        <p:spPr>
          <a:xfrm>
            <a:off x="628650" y="1738648"/>
            <a:ext cx="7886700" cy="4438316"/>
          </a:xfrm>
        </p:spPr>
        <p:txBody>
          <a:bodyPr>
            <a:normAutofit lnSpcReduction="10000"/>
          </a:bodyPr>
          <a:lstStyle/>
          <a:p>
            <a:pPr marL="0" indent="0">
              <a:buNone/>
            </a:pPr>
            <a:endParaRPr lang="nl-BE" sz="800" b="1" i="1" dirty="0"/>
          </a:p>
          <a:p>
            <a:pPr marL="457200" lvl="1" indent="0">
              <a:buNone/>
            </a:pPr>
            <a:r>
              <a:rPr lang="nl-BE" sz="3200" b="1" i="1" dirty="0"/>
              <a:t>2° Gezondheid als resultaat:</a:t>
            </a:r>
          </a:p>
          <a:p>
            <a:pPr lvl="2"/>
            <a:r>
              <a:rPr lang="nl-BE" sz="3200" i="1" u="sng" dirty="0"/>
              <a:t>Vertrekpunt</a:t>
            </a:r>
            <a:r>
              <a:rPr lang="nl-BE" sz="3200" i="1" dirty="0"/>
              <a:t>: middelen aanwenden waar ze de beste gevolgen/het meeste nut opleveren</a:t>
            </a:r>
          </a:p>
          <a:p>
            <a:pPr lvl="2"/>
            <a:r>
              <a:rPr lang="nl-BE" sz="3200" i="1" u="sng" dirty="0"/>
              <a:t>Probleem</a:t>
            </a:r>
            <a:r>
              <a:rPr lang="nl-BE" sz="3200" i="1" dirty="0"/>
              <a:t>: Wat zijn ‘beste gevolgen’? Wat is nut? Wat met niet-nuttige vormen van zorg?</a:t>
            </a:r>
          </a:p>
          <a:p>
            <a:pPr lvl="2"/>
            <a:r>
              <a:rPr lang="nl-BE" sz="3200" i="1" u="sng" dirty="0"/>
              <a:t>Belangrijk</a:t>
            </a:r>
            <a:r>
              <a:rPr lang="nl-BE" sz="3200" i="1" dirty="0"/>
              <a:t>: we moeten ook altijd kijken naar de (nuts)gevolgen van een keuze of handeling</a:t>
            </a:r>
          </a:p>
          <a:p>
            <a:endParaRPr lang="nl-BE" dirty="0"/>
          </a:p>
        </p:txBody>
      </p:sp>
      <p:sp>
        <p:nvSpPr>
          <p:cNvPr id="5" name="Tekstvak 4"/>
          <p:cNvSpPr txBox="1"/>
          <p:nvPr/>
        </p:nvSpPr>
        <p:spPr>
          <a:xfrm>
            <a:off x="6709893" y="1975713"/>
            <a:ext cx="2021983" cy="769441"/>
          </a:xfrm>
          <a:prstGeom prst="rect">
            <a:avLst/>
          </a:prstGeom>
          <a:noFill/>
        </p:spPr>
        <p:txBody>
          <a:bodyPr wrap="square" rtlCol="0">
            <a:spAutoFit/>
          </a:bodyPr>
          <a:lstStyle/>
          <a:p>
            <a:pPr algn="ctr"/>
            <a:r>
              <a:rPr lang="nl-BE" sz="2200" b="1" dirty="0">
                <a:solidFill>
                  <a:schemeClr val="bg1"/>
                </a:solidFill>
              </a:rPr>
              <a:t>Solidariteit &amp; Verbondenheid</a:t>
            </a:r>
          </a:p>
        </p:txBody>
      </p:sp>
    </p:spTree>
    <p:extLst>
      <p:ext uri="{BB962C8B-B14F-4D97-AF65-F5344CB8AC3E}">
        <p14:creationId xmlns:p14="http://schemas.microsoft.com/office/powerpoint/2010/main" val="3620016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35640"/>
          </a:xfrm>
        </p:spPr>
        <p:txBody>
          <a:bodyPr/>
          <a:lstStyle/>
          <a:p>
            <a:r>
              <a:rPr lang="nl-BE" dirty="0"/>
              <a:t>	Ethische invalshoeken</a:t>
            </a:r>
          </a:p>
        </p:txBody>
      </p:sp>
      <p:sp>
        <p:nvSpPr>
          <p:cNvPr id="3" name="Tijdelijke aanduiding voor inhoud 2"/>
          <p:cNvSpPr>
            <a:spLocks noGrp="1"/>
          </p:cNvSpPr>
          <p:nvPr>
            <p:ph idx="1"/>
          </p:nvPr>
        </p:nvSpPr>
        <p:spPr>
          <a:xfrm>
            <a:off x="528034" y="1738648"/>
            <a:ext cx="7987316" cy="4438315"/>
          </a:xfrm>
        </p:spPr>
        <p:txBody>
          <a:bodyPr>
            <a:normAutofit lnSpcReduction="10000"/>
          </a:bodyPr>
          <a:lstStyle/>
          <a:p>
            <a:pPr marL="457200" lvl="1" indent="0">
              <a:buNone/>
            </a:pPr>
            <a:r>
              <a:rPr lang="nl-BE" sz="3200" b="1" i="1" dirty="0"/>
              <a:t>3° Eigen schuld, dikke bult?</a:t>
            </a:r>
            <a:r>
              <a:rPr lang="nl-BE" sz="3200" i="1" dirty="0"/>
              <a:t> </a:t>
            </a:r>
          </a:p>
          <a:p>
            <a:pPr lvl="2"/>
            <a:r>
              <a:rPr lang="nl-BE" sz="3200" i="1" u="sng" dirty="0"/>
              <a:t>Vertrekpunt</a:t>
            </a:r>
            <a:r>
              <a:rPr lang="nl-BE" sz="3200" i="1" dirty="0"/>
              <a:t>: mensen zijn verantwoordelijk voor de gevolgen van hun vrije en weloverwogen keuzes.</a:t>
            </a:r>
          </a:p>
          <a:p>
            <a:pPr lvl="2"/>
            <a:r>
              <a:rPr lang="nl-BE" sz="3200" i="1" u="sng" dirty="0"/>
              <a:t>Probleem</a:t>
            </a:r>
            <a:r>
              <a:rPr lang="nl-BE" sz="3200" i="1" dirty="0"/>
              <a:t>: hardvochtig voor mensen met een risicovolle/ongezonde levensstijl?</a:t>
            </a:r>
          </a:p>
          <a:p>
            <a:pPr lvl="2"/>
            <a:r>
              <a:rPr lang="nl-BE" sz="3200" i="1" u="sng" dirty="0"/>
              <a:t>Belangrijk</a:t>
            </a:r>
            <a:r>
              <a:rPr lang="nl-BE" sz="3200" i="1" dirty="0"/>
              <a:t>: mensen wijzen op hun verantwoordelijkheden is een vorm van empowerment en respect</a:t>
            </a:r>
          </a:p>
          <a:p>
            <a:pPr marL="0" indent="0">
              <a:buNone/>
            </a:pPr>
            <a:endParaRPr lang="nl-BE" dirty="0"/>
          </a:p>
        </p:txBody>
      </p:sp>
    </p:spTree>
    <p:extLst>
      <p:ext uri="{BB962C8B-B14F-4D97-AF65-F5344CB8AC3E}">
        <p14:creationId xmlns:p14="http://schemas.microsoft.com/office/powerpoint/2010/main" val="174557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22761"/>
          </a:xfrm>
        </p:spPr>
        <p:txBody>
          <a:bodyPr/>
          <a:lstStyle/>
          <a:p>
            <a:r>
              <a:rPr lang="nl-BE" dirty="0"/>
              <a:t>	Ethische invalshoeken</a:t>
            </a:r>
          </a:p>
        </p:txBody>
      </p:sp>
      <p:sp>
        <p:nvSpPr>
          <p:cNvPr id="3" name="Tijdelijke aanduiding voor inhoud 2"/>
          <p:cNvSpPr>
            <a:spLocks noGrp="1"/>
          </p:cNvSpPr>
          <p:nvPr>
            <p:ph idx="1"/>
          </p:nvPr>
        </p:nvSpPr>
        <p:spPr/>
        <p:txBody>
          <a:bodyPr>
            <a:normAutofit/>
          </a:bodyPr>
          <a:lstStyle/>
          <a:p>
            <a:pPr marL="457200" lvl="1" indent="0">
              <a:buNone/>
            </a:pPr>
            <a:r>
              <a:rPr lang="nl-BE" sz="3200" b="1" i="1" dirty="0"/>
              <a:t>4° Gelijke toegang tot zorg:</a:t>
            </a:r>
          </a:p>
          <a:p>
            <a:pPr lvl="2"/>
            <a:r>
              <a:rPr lang="nl-BE" sz="3200" i="1" u="sng" dirty="0"/>
              <a:t>Vertrekpunt</a:t>
            </a:r>
            <a:r>
              <a:rPr lang="nl-BE" sz="3200" i="1" dirty="0"/>
              <a:t>: gelijke toegang voor gelijke behoefte</a:t>
            </a:r>
          </a:p>
          <a:p>
            <a:pPr lvl="2"/>
            <a:r>
              <a:rPr lang="nl-BE" sz="3200" i="1" u="sng" dirty="0"/>
              <a:t>Probleem</a:t>
            </a:r>
            <a:r>
              <a:rPr lang="nl-BE" sz="3200" i="1" dirty="0"/>
              <a:t>: hoe grenzen bepalen?</a:t>
            </a:r>
          </a:p>
          <a:p>
            <a:pPr lvl="2"/>
            <a:r>
              <a:rPr lang="nl-BE" sz="3200" i="1" u="sng" dirty="0"/>
              <a:t>Belangrijk</a:t>
            </a:r>
            <a:r>
              <a:rPr lang="nl-BE" sz="3200" i="1" dirty="0"/>
              <a:t>: er is een verschil tussen kwaliteitsvolle basiszorg op basis van zorgbehoeften en extra zorg op basis van wensen</a:t>
            </a:r>
          </a:p>
          <a:p>
            <a:pPr marL="0" indent="0">
              <a:buNone/>
            </a:pPr>
            <a:endParaRPr lang="nl-BE" dirty="0"/>
          </a:p>
        </p:txBody>
      </p:sp>
    </p:spTree>
    <p:extLst>
      <p:ext uri="{BB962C8B-B14F-4D97-AF65-F5344CB8AC3E}">
        <p14:creationId xmlns:p14="http://schemas.microsoft.com/office/powerpoint/2010/main" val="4117334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Besluit en aanbevelingen</a:t>
            </a:r>
          </a:p>
        </p:txBody>
      </p:sp>
      <p:sp>
        <p:nvSpPr>
          <p:cNvPr id="3" name="Tijdelijke aanduiding voor inhoud 2"/>
          <p:cNvSpPr>
            <a:spLocks noGrp="1"/>
          </p:cNvSpPr>
          <p:nvPr>
            <p:ph idx="1"/>
          </p:nvPr>
        </p:nvSpPr>
        <p:spPr>
          <a:xfrm>
            <a:off x="628650" y="1555845"/>
            <a:ext cx="7886700" cy="4621118"/>
          </a:xfrm>
        </p:spPr>
        <p:txBody>
          <a:bodyPr>
            <a:normAutofit/>
          </a:bodyPr>
          <a:lstStyle/>
          <a:p>
            <a:pPr marL="0" indent="0">
              <a:buNone/>
            </a:pPr>
            <a:r>
              <a:rPr lang="nl-BE" sz="2400" b="1" dirty="0"/>
              <a:t>Macroniveau</a:t>
            </a:r>
          </a:p>
          <a:p>
            <a:r>
              <a:rPr lang="nl-BE" sz="2400" dirty="0"/>
              <a:t>Het anonieme systeem moet terug connectie krijgen met de mensen</a:t>
            </a:r>
          </a:p>
          <a:p>
            <a:endParaRPr lang="nl-BE" sz="2400" dirty="0"/>
          </a:p>
          <a:p>
            <a:pPr marL="914400" lvl="1" indent="-457200">
              <a:buAutoNum type="arabicParenR"/>
            </a:pPr>
            <a:r>
              <a:rPr lang="nl-BE" dirty="0"/>
              <a:t>Maak het helder en duidelijk, verstaanbaar voor breed publiek – “De middelen worden goed en rechtvaardig besteed.”</a:t>
            </a:r>
          </a:p>
          <a:p>
            <a:pPr marL="914400" lvl="1" indent="-457200">
              <a:buAutoNum type="arabicParenR"/>
            </a:pPr>
            <a:r>
              <a:rPr lang="nl-BE" dirty="0"/>
              <a:t>Verhoog betrokkenheid van patiënten, zorgverstrekkers, experten, burgers,</a:t>
            </a:r>
          </a:p>
        </p:txBody>
      </p:sp>
      <p:pic>
        <p:nvPicPr>
          <p:cNvPr id="8194" name="Picture 2" descr="C:\Users\yd\Dropbox\To Do\Achtereenvolgens\Boek - Keuzes in de zorg\Presentaties\Medewerker-betrokkenhe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0" y="4899546"/>
            <a:ext cx="6771787" cy="140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89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949" y="365126"/>
            <a:ext cx="8171401" cy="1325563"/>
          </a:xfrm>
        </p:spPr>
        <p:txBody>
          <a:bodyPr/>
          <a:lstStyle/>
          <a:p>
            <a:r>
              <a:rPr lang="nl-BE" dirty="0"/>
              <a:t>Besluit en aanbevelingen</a:t>
            </a:r>
          </a:p>
        </p:txBody>
      </p:sp>
      <p:sp>
        <p:nvSpPr>
          <p:cNvPr id="3" name="Tijdelijke aanduiding voor inhoud 2"/>
          <p:cNvSpPr>
            <a:spLocks noGrp="1"/>
          </p:cNvSpPr>
          <p:nvPr>
            <p:ph idx="1"/>
          </p:nvPr>
        </p:nvSpPr>
        <p:spPr/>
        <p:txBody>
          <a:bodyPr>
            <a:normAutofit/>
          </a:bodyPr>
          <a:lstStyle/>
          <a:p>
            <a:pPr marL="0" indent="0">
              <a:buNone/>
            </a:pPr>
            <a:r>
              <a:rPr lang="nl-BE" sz="2400" b="1" dirty="0"/>
              <a:t>Mesoniveau</a:t>
            </a:r>
          </a:p>
          <a:p>
            <a:r>
              <a:rPr lang="nl-BE" sz="2400" dirty="0"/>
              <a:t>Creëer een cultuur van duurzaamheid</a:t>
            </a:r>
          </a:p>
          <a:p>
            <a:endParaRPr lang="nl-BE" sz="2400" dirty="0"/>
          </a:p>
          <a:p>
            <a:pPr marL="914400" lvl="1" indent="-457200">
              <a:buAutoNum type="arabicParenR"/>
            </a:pPr>
            <a:r>
              <a:rPr lang="nl-BE" dirty="0"/>
              <a:t>Kiezen is een kunde - Ontwerp een lerende organisatie – Geef mensen opleiding, ondersteun de kennisverwerving over keuzes in de zorg,</a:t>
            </a:r>
          </a:p>
          <a:p>
            <a:pPr marL="914400" lvl="1" indent="-457200">
              <a:buAutoNum type="arabicParenR"/>
            </a:pPr>
            <a:r>
              <a:rPr lang="nl-BE" dirty="0"/>
              <a:t>Verhoog de betrokkenheid van je medewerkers, patiënten, mantelzorgers, de omgeving in het verhaal van de voorziening.</a:t>
            </a:r>
          </a:p>
          <a:p>
            <a:pPr marL="914400" lvl="1" indent="-457200">
              <a:buAutoNum type="arabicParenR"/>
            </a:pPr>
            <a:r>
              <a:rPr lang="nl-BE" dirty="0"/>
              <a:t>Investeer in de ethische grondhoudingen van je leidinggevenden. Zij geven het voorbeeld.</a:t>
            </a:r>
          </a:p>
          <a:p>
            <a:pPr marL="914400" lvl="1" indent="-457200">
              <a:buAutoNum type="arabicParenR"/>
            </a:pPr>
            <a:endParaRPr lang="nl-BE" dirty="0"/>
          </a:p>
        </p:txBody>
      </p:sp>
      <p:pic>
        <p:nvPicPr>
          <p:cNvPr id="9218" name="Picture 2" descr="C:\Users\yd\Dropbox\To Do\Achtereenvolgens\Boek - Keuzes in de zorg\Presentaties\duurzaamhe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434" y="390390"/>
            <a:ext cx="2485622" cy="248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2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a:stretch>
            <a:fillRect/>
          </a:stretch>
        </p:blipFill>
        <p:spPr bwMode="auto">
          <a:xfrm>
            <a:off x="0" y="0"/>
            <a:ext cx="9143999" cy="7333039"/>
          </a:xfrm>
          <a:prstGeom prst="rect">
            <a:avLst/>
          </a:prstGeom>
          <a:noFill/>
          <a:ln>
            <a:noFill/>
          </a:ln>
          <a:effectLst>
            <a:glow rad="127000">
              <a:schemeClr val="accent1"/>
            </a:glow>
            <a:outerShdw blurRad="863600" dist="50800" dir="5400000" algn="ctr" rotWithShape="0">
              <a:srgbClr val="000000">
                <a:alpha val="2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4" name="Titel 1"/>
          <p:cNvSpPr>
            <a:spLocks noGrp="1"/>
          </p:cNvSpPr>
          <p:nvPr>
            <p:ph type="title"/>
          </p:nvPr>
        </p:nvSpPr>
        <p:spPr>
          <a:xfrm>
            <a:off x="1104900" y="289504"/>
            <a:ext cx="6851650" cy="706437"/>
          </a:xfrm>
        </p:spPr>
        <p:txBody>
          <a:bodyPr/>
          <a:lstStyle/>
          <a:p>
            <a:pPr algn="ctr" eaLnBrk="1" hangingPunct="1"/>
            <a:r>
              <a:rPr lang="nl-BE" altLang="nl-BE" sz="3600" dirty="0">
                <a:solidFill>
                  <a:srgbClr val="FF0000"/>
                </a:solidFill>
              </a:rPr>
              <a:t>Grijs en zilver</a:t>
            </a:r>
          </a:p>
        </p:txBody>
      </p:sp>
      <p:sp>
        <p:nvSpPr>
          <p:cNvPr id="136195" name="Tijdelijke aanduiding voor dia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9B72EDF-C515-4104-A32E-0D2D1615554A}" type="slidenum">
              <a:rPr lang="nl-BE" altLang="nl-BE" sz="1200">
                <a:solidFill>
                  <a:srgbClr val="898989"/>
                </a:solidFill>
                <a:latin typeface="Arial" panose="020B0604020202020204" pitchFamily="34" charset="0"/>
              </a:rPr>
              <a:pPr eaLnBrk="1" hangingPunct="1">
                <a:spcBef>
                  <a:spcPct val="0"/>
                </a:spcBef>
                <a:buFontTx/>
                <a:buNone/>
              </a:pPr>
              <a:t>4</a:t>
            </a:fld>
            <a:endParaRPr lang="nl-BE" altLang="nl-BE" sz="1200">
              <a:solidFill>
                <a:srgbClr val="898989"/>
              </a:solidFill>
              <a:latin typeface="Arial" panose="020B0604020202020204" pitchFamily="34" charset="0"/>
            </a:endParaRPr>
          </a:p>
        </p:txBody>
      </p:sp>
      <p:sp>
        <p:nvSpPr>
          <p:cNvPr id="4" name="Tekstvak 3"/>
          <p:cNvSpPr txBox="1"/>
          <p:nvPr/>
        </p:nvSpPr>
        <p:spPr>
          <a:xfrm>
            <a:off x="221673" y="1268412"/>
            <a:ext cx="9019309" cy="5509200"/>
          </a:xfrm>
          <a:prstGeom prst="rect">
            <a:avLst/>
          </a:prstGeom>
          <a:noFill/>
        </p:spPr>
        <p:txBody>
          <a:bodyPr wrap="square">
            <a:spAutoFit/>
          </a:bodyPr>
          <a:lstStyle/>
          <a:p>
            <a:pPr marL="457200" indent="-457200">
              <a:buFont typeface="Wingdings" panose="05000000000000000000" pitchFamily="2" charset="2"/>
              <a:buChar char="Ø"/>
              <a:defRPr/>
            </a:pPr>
            <a:r>
              <a:rPr lang="nl-BE" altLang="en-US" sz="3200" dirty="0">
                <a:solidFill>
                  <a:schemeClr val="bg1"/>
                </a:solidFill>
                <a:latin typeface="Calibri"/>
              </a:rPr>
              <a:t>In de volgende 10 jaar komen er in Vlaanderen </a:t>
            </a:r>
          </a:p>
          <a:p>
            <a:pPr>
              <a:defRPr/>
            </a:pPr>
            <a:r>
              <a:rPr lang="nl-BE" altLang="en-US" sz="3200" dirty="0">
                <a:solidFill>
                  <a:schemeClr val="bg1"/>
                </a:solidFill>
                <a:latin typeface="Calibri"/>
              </a:rPr>
              <a:t>ca. 66.000 85-plussers bij</a:t>
            </a:r>
          </a:p>
          <a:p>
            <a:pPr marL="457200" indent="-457200">
              <a:buFont typeface="Wingdings" panose="05000000000000000000" pitchFamily="2" charset="2"/>
              <a:buChar char="Ø"/>
              <a:defRPr/>
            </a:pPr>
            <a:endParaRPr lang="nl-BE" altLang="en-US" sz="3200" dirty="0">
              <a:solidFill>
                <a:schemeClr val="bg1"/>
              </a:solidFill>
              <a:latin typeface="Calibri"/>
            </a:endParaRPr>
          </a:p>
          <a:p>
            <a:pPr marL="457200" indent="-457200">
              <a:buFont typeface="Wingdings" panose="05000000000000000000" pitchFamily="2" charset="2"/>
              <a:buChar char="Ø"/>
              <a:defRPr/>
            </a:pPr>
            <a:r>
              <a:rPr lang="nl-BE" sz="3200" dirty="0">
                <a:solidFill>
                  <a:schemeClr val="bg1"/>
                </a:solidFill>
              </a:rPr>
              <a:t>Ruim een kwart van de 85-plussers heeft dementie</a:t>
            </a:r>
          </a:p>
          <a:p>
            <a:pPr marL="457200" indent="-457200">
              <a:buFont typeface="Wingdings" panose="05000000000000000000" pitchFamily="2" charset="2"/>
              <a:buChar char="Ø"/>
              <a:defRPr/>
            </a:pPr>
            <a:endParaRPr lang="nl-BE" altLang="en-US" sz="3200" dirty="0">
              <a:solidFill>
                <a:schemeClr val="bg1"/>
              </a:solidFill>
              <a:latin typeface="Calibri"/>
            </a:endParaRPr>
          </a:p>
          <a:p>
            <a:pPr marL="457200" indent="-457200">
              <a:buFont typeface="Wingdings" panose="05000000000000000000" pitchFamily="2" charset="2"/>
              <a:buChar char="Ø"/>
              <a:defRPr/>
            </a:pPr>
            <a:r>
              <a:rPr lang="nl-BE" sz="3200" dirty="0">
                <a:solidFill>
                  <a:schemeClr val="bg1"/>
                </a:solidFill>
                <a:latin typeface="Calibri"/>
              </a:rPr>
              <a:t>Vergrijzing sterker in Vlaanderen dan in Wallonië en Brussel;  sterker in West- en Oost-Vlaanderen dan de rest van Vlaanderen</a:t>
            </a:r>
          </a:p>
          <a:p>
            <a:pPr>
              <a:defRPr/>
            </a:pPr>
            <a:endParaRPr lang="nl-BE" altLang="en-US" sz="3200" dirty="0">
              <a:solidFill>
                <a:schemeClr val="bg1"/>
              </a:solidFill>
              <a:latin typeface="Arial" charset="0"/>
            </a:endParaRPr>
          </a:p>
          <a:p>
            <a:pPr marL="285750" indent="-285750">
              <a:buFont typeface="Arial" panose="020B0604020202020204" pitchFamily="34" charset="0"/>
              <a:buChar char="•"/>
              <a:defRPr/>
            </a:pPr>
            <a:endParaRPr lang="nl-BE" sz="3200" dirty="0">
              <a:solidFill>
                <a:prstClr val="black"/>
              </a:solidFill>
              <a:latin typeface="Arial" charset="0"/>
            </a:endParaRPr>
          </a:p>
        </p:txBody>
      </p:sp>
    </p:spTree>
    <p:extLst>
      <p:ext uri="{BB962C8B-B14F-4D97-AF65-F5344CB8AC3E}">
        <p14:creationId xmlns:p14="http://schemas.microsoft.com/office/powerpoint/2010/main" val="3755154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12" y="365126"/>
            <a:ext cx="8448238" cy="1325563"/>
          </a:xfrm>
        </p:spPr>
        <p:txBody>
          <a:bodyPr/>
          <a:lstStyle/>
          <a:p>
            <a:r>
              <a:rPr lang="nl-BE" dirty="0"/>
              <a:t>Besluit en aanbevelingen</a:t>
            </a:r>
          </a:p>
        </p:txBody>
      </p:sp>
      <p:sp>
        <p:nvSpPr>
          <p:cNvPr id="3" name="Tijdelijke aanduiding voor inhoud 2"/>
          <p:cNvSpPr>
            <a:spLocks noGrp="1"/>
          </p:cNvSpPr>
          <p:nvPr>
            <p:ph idx="1"/>
          </p:nvPr>
        </p:nvSpPr>
        <p:spPr/>
        <p:txBody>
          <a:bodyPr>
            <a:normAutofit/>
          </a:bodyPr>
          <a:lstStyle/>
          <a:p>
            <a:pPr marL="0" indent="0">
              <a:buNone/>
            </a:pPr>
            <a:r>
              <a:rPr lang="nl-BE" sz="2400" b="1" dirty="0"/>
              <a:t>Microniveau</a:t>
            </a:r>
          </a:p>
          <a:p>
            <a:r>
              <a:rPr lang="nl-BE" sz="2400" dirty="0"/>
              <a:t>Maak connectie met jezelf als persoon</a:t>
            </a:r>
          </a:p>
          <a:p>
            <a:endParaRPr lang="nl-BE" sz="2400" dirty="0"/>
          </a:p>
          <a:p>
            <a:pPr marL="914400" lvl="1" indent="-457200">
              <a:buAutoNum type="arabicParenR"/>
            </a:pPr>
            <a:r>
              <a:rPr lang="nl-BE" dirty="0"/>
              <a:t>Ga bewust om met de keuzes die je maakt, samen met de zorgvrager. Maak van menswaardigheid een integraal doel van je hulpverlening.</a:t>
            </a:r>
          </a:p>
          <a:p>
            <a:pPr marL="914400" lvl="1" indent="-457200">
              <a:buAutoNum type="arabicParenR"/>
            </a:pPr>
            <a:r>
              <a:rPr lang="nl-BE" dirty="0"/>
              <a:t>Spreek over de keuzes die je maakt. Informeer je, neem deel aan vorming en groeiprocessen. Wees actief en participatief.</a:t>
            </a:r>
          </a:p>
          <a:p>
            <a:pPr marL="914400" lvl="1" indent="-457200">
              <a:buAutoNum type="arabicParenR"/>
            </a:pPr>
            <a:r>
              <a:rPr lang="nl-BE" dirty="0"/>
              <a:t>Maak keuzes, doe dit doelgericht. Bemin vervolgens die keuzes, of herzie ze, wanneer dit nodig is. </a:t>
            </a:r>
          </a:p>
        </p:txBody>
      </p:sp>
      <p:pic>
        <p:nvPicPr>
          <p:cNvPr id="10243" name="Picture 3" descr="C:\Users\yd\Dropbox\To Do\Achtereenvolgens\Boek - Keuzes in de zorg\Presentaties\Verbind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8978">
            <a:off x="5641034" y="423784"/>
            <a:ext cx="3311949" cy="16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5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Afbeelding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7"/>
          <p:cNvSpPr txBox="1">
            <a:spLocks noChangeArrowheads="1"/>
          </p:cNvSpPr>
          <p:nvPr/>
        </p:nvSpPr>
        <p:spPr bwMode="auto">
          <a:xfrm>
            <a:off x="3348038" y="5013325"/>
            <a:ext cx="4968875" cy="36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ts val="2900"/>
              </a:lnSpc>
              <a:defRPr/>
            </a:pPr>
            <a:endParaRPr lang="nl-BE" sz="2400" dirty="0">
              <a:solidFill>
                <a:srgbClr val="FFFFFF"/>
              </a:solidFill>
              <a:latin typeface="Calibri"/>
              <a:ea typeface="ＭＳ Ｐゴシック" charset="0"/>
              <a:cs typeface="Calibri"/>
            </a:endParaRPr>
          </a:p>
        </p:txBody>
      </p:sp>
      <p:sp>
        <p:nvSpPr>
          <p:cNvPr id="4" name="Tijdelijke aanduiding voor tekst 3"/>
          <p:cNvSpPr>
            <a:spLocks noGrp="1"/>
          </p:cNvSpPr>
          <p:nvPr>
            <p:ph type="body" sz="quarter" idx="10"/>
          </p:nvPr>
        </p:nvSpPr>
        <p:spPr>
          <a:xfrm>
            <a:off x="2653049" y="4520486"/>
            <a:ext cx="5762818" cy="1423114"/>
          </a:xfrm>
        </p:spPr>
        <p:txBody>
          <a:bodyPr>
            <a:normAutofit/>
          </a:bodyPr>
          <a:lstStyle/>
          <a:p>
            <a:pPr algn="ctr"/>
            <a:r>
              <a:rPr lang="nl-BE" b="1" dirty="0"/>
              <a:t>Dank voor uw aandacht!</a:t>
            </a:r>
          </a:p>
          <a:p>
            <a:endParaRPr lang="nl-BE" sz="1600" b="1" dirty="0"/>
          </a:p>
          <a:p>
            <a:r>
              <a:rPr lang="nl-BE" sz="1600" b="1" dirty="0"/>
              <a:t>Zie ook: Denier Y., Dhaene L., Degadt P. (2017), </a:t>
            </a:r>
            <a:r>
              <a:rPr lang="nl-BE" sz="1600" b="1" i="1" dirty="0"/>
              <a:t>Kiezen is Winnen. Een Kompas voor Keuzes in de Zorg</a:t>
            </a:r>
            <a:r>
              <a:rPr lang="nl-BE" sz="1600" b="1" dirty="0"/>
              <a:t>, Leuven: </a:t>
            </a:r>
            <a:r>
              <a:rPr lang="nl-BE" sz="1600" b="1" dirty="0" err="1"/>
              <a:t>Acco</a:t>
            </a:r>
            <a:r>
              <a:rPr lang="nl-BE" sz="1600" b="1" dirty="0"/>
              <a:t>. </a:t>
            </a:r>
          </a:p>
        </p:txBody>
      </p:sp>
      <p:sp>
        <p:nvSpPr>
          <p:cNvPr id="5" name="Tekstvak 4"/>
          <p:cNvSpPr txBox="1"/>
          <p:nvPr/>
        </p:nvSpPr>
        <p:spPr>
          <a:xfrm>
            <a:off x="4031088" y="785611"/>
            <a:ext cx="4520485" cy="2062103"/>
          </a:xfrm>
          <a:prstGeom prst="rect">
            <a:avLst/>
          </a:prstGeom>
          <a:noFill/>
        </p:spPr>
        <p:txBody>
          <a:bodyPr wrap="square" rtlCol="0">
            <a:spAutoFit/>
          </a:bodyPr>
          <a:lstStyle/>
          <a:p>
            <a:pPr algn="ctr"/>
            <a:r>
              <a:rPr lang="nl-BE" sz="3200" b="1" dirty="0">
                <a:solidFill>
                  <a:srgbClr val="C00000"/>
                </a:solidFill>
              </a:rPr>
              <a:t>Kiezen is winnen </a:t>
            </a:r>
            <a:br>
              <a:rPr lang="nl-BE" sz="3200" b="1" dirty="0">
                <a:solidFill>
                  <a:srgbClr val="C00000"/>
                </a:solidFill>
              </a:rPr>
            </a:br>
            <a:r>
              <a:rPr lang="nl-BE" sz="3200" b="1" dirty="0">
                <a:solidFill>
                  <a:srgbClr val="C00000"/>
                </a:solidFill>
              </a:rPr>
              <a:t>wanneer onze keuzes onze waarden versterken!</a:t>
            </a:r>
          </a:p>
        </p:txBody>
      </p:sp>
    </p:spTree>
    <p:extLst>
      <p:ext uri="{BB962C8B-B14F-4D97-AF65-F5344CB8AC3E}">
        <p14:creationId xmlns:p14="http://schemas.microsoft.com/office/powerpoint/2010/main" val="99873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1"/>
          <p:cNvSpPr>
            <a:spLocks noGrp="1"/>
          </p:cNvSpPr>
          <p:nvPr>
            <p:ph type="title"/>
          </p:nvPr>
        </p:nvSpPr>
        <p:spPr>
          <a:xfrm>
            <a:off x="791369" y="255588"/>
            <a:ext cx="7427912" cy="855663"/>
          </a:xfrm>
        </p:spPr>
        <p:txBody>
          <a:bodyPr/>
          <a:lstStyle/>
          <a:p>
            <a:pPr algn="ctr" eaLnBrk="1" hangingPunct="1"/>
            <a:r>
              <a:rPr lang="nl-BE" altLang="nl-BE" dirty="0"/>
              <a:t>Sterke toename chronische zorg</a:t>
            </a:r>
          </a:p>
        </p:txBody>
      </p:sp>
      <p:sp>
        <p:nvSpPr>
          <p:cNvPr id="3" name="Tijdelijke aanduiding voor inhoud 2"/>
          <p:cNvSpPr>
            <a:spLocks noGrp="1"/>
          </p:cNvSpPr>
          <p:nvPr>
            <p:ph idx="1"/>
          </p:nvPr>
        </p:nvSpPr>
        <p:spPr>
          <a:xfrm>
            <a:off x="323850" y="1524000"/>
            <a:ext cx="8362950" cy="4602163"/>
          </a:xfrm>
        </p:spPr>
        <p:txBody>
          <a:bodyPr rtlCol="0">
            <a:normAutofit/>
          </a:bodyPr>
          <a:lstStyle/>
          <a:p>
            <a:pPr eaLnBrk="1" fontAlgn="auto" hangingPunct="1">
              <a:spcAft>
                <a:spcPts val="0"/>
              </a:spcAft>
              <a:defRPr/>
            </a:pPr>
            <a:r>
              <a:rPr lang="nl-BE" b="1" dirty="0">
                <a:solidFill>
                  <a:srgbClr val="32617F"/>
                </a:solidFill>
              </a:rPr>
              <a:t>Chronische ziekten</a:t>
            </a:r>
          </a:p>
          <a:p>
            <a:pPr lvl="1" eaLnBrk="1" fontAlgn="auto" hangingPunct="1">
              <a:spcAft>
                <a:spcPts val="0"/>
              </a:spcAft>
              <a:buFont typeface="Arial" panose="020B0604020202020204" pitchFamily="34" charset="0"/>
              <a:buChar char="•"/>
              <a:defRPr/>
            </a:pPr>
            <a:r>
              <a:rPr lang="nl-BE" dirty="0">
                <a:solidFill>
                  <a:schemeClr val="tx1"/>
                </a:solidFill>
              </a:rPr>
              <a:t>Artrose, ademhalingsstoornissen, cardiovasculaire ziekten, diabetes, kanker, reuma, zwaarlijvigheid, depressie…</a:t>
            </a:r>
          </a:p>
          <a:p>
            <a:pPr lvl="1" eaLnBrk="1" fontAlgn="auto" hangingPunct="1">
              <a:spcAft>
                <a:spcPts val="0"/>
              </a:spcAft>
              <a:buFont typeface="Arial" panose="020B0604020202020204" pitchFamily="34" charset="0"/>
              <a:buChar char="•"/>
              <a:defRPr/>
            </a:pPr>
            <a:r>
              <a:rPr lang="nl-BE" dirty="0">
                <a:solidFill>
                  <a:schemeClr val="tx1"/>
                </a:solidFill>
              </a:rPr>
              <a:t>WHO: 47% van ziektelast (2002) → 60% in 2020</a:t>
            </a:r>
            <a:r>
              <a:rPr lang="nl-BE" baseline="30000" dirty="0">
                <a:solidFill>
                  <a:schemeClr val="tx1"/>
                </a:solidFill>
              </a:rPr>
              <a:t>(1)</a:t>
            </a:r>
            <a:endParaRPr lang="nl-BE" dirty="0">
              <a:solidFill>
                <a:schemeClr val="tx1"/>
              </a:solidFill>
            </a:endParaRPr>
          </a:p>
          <a:p>
            <a:pPr lvl="1" eaLnBrk="1" fontAlgn="auto" hangingPunct="1">
              <a:spcAft>
                <a:spcPts val="0"/>
              </a:spcAft>
              <a:buFont typeface="Arial" panose="020B0604020202020204" pitchFamily="34" charset="0"/>
              <a:buChar char="•"/>
              <a:defRPr/>
            </a:pPr>
            <a:r>
              <a:rPr lang="nl-BE" dirty="0">
                <a:solidFill>
                  <a:schemeClr val="tx1"/>
                </a:solidFill>
              </a:rPr>
              <a:t>2/3 middelen → chronisch zieken</a:t>
            </a:r>
            <a:r>
              <a:rPr lang="nl-BE" baseline="30000" dirty="0">
                <a:solidFill>
                  <a:schemeClr val="tx1"/>
                </a:solidFill>
              </a:rPr>
              <a:t>(2)</a:t>
            </a:r>
            <a:endParaRPr lang="nl-BE" b="1" dirty="0">
              <a:solidFill>
                <a:srgbClr val="32617F"/>
              </a:solidFill>
            </a:endParaRPr>
          </a:p>
          <a:p>
            <a:pPr eaLnBrk="1" fontAlgn="auto" hangingPunct="1">
              <a:spcAft>
                <a:spcPts val="0"/>
              </a:spcAft>
              <a:defRPr/>
            </a:pPr>
            <a:endParaRPr lang="nl-BE" b="1" dirty="0">
              <a:solidFill>
                <a:srgbClr val="32617F"/>
              </a:solidFill>
            </a:endParaRPr>
          </a:p>
          <a:p>
            <a:pPr eaLnBrk="1" fontAlgn="auto" hangingPunct="1">
              <a:spcAft>
                <a:spcPts val="0"/>
              </a:spcAft>
              <a:defRPr/>
            </a:pPr>
            <a:r>
              <a:rPr lang="nl-BE" b="1" dirty="0">
                <a:solidFill>
                  <a:srgbClr val="32617F"/>
                </a:solidFill>
              </a:rPr>
              <a:t>Multimorbiditeit</a:t>
            </a:r>
          </a:p>
          <a:p>
            <a:pPr lvl="1" eaLnBrk="1" fontAlgn="auto" hangingPunct="1">
              <a:spcAft>
                <a:spcPts val="0"/>
              </a:spcAft>
              <a:buFont typeface="Arial" panose="020B0604020202020204" pitchFamily="34" charset="0"/>
              <a:buChar char="•"/>
              <a:defRPr/>
            </a:pPr>
            <a:r>
              <a:rPr lang="nl-BE" dirty="0">
                <a:solidFill>
                  <a:schemeClr val="tx1"/>
                </a:solidFill>
              </a:rPr>
              <a:t>50% van de 65-plussers heeft minstens 3 chronische aandoeningen, 20% heeft er minstens 5</a:t>
            </a:r>
          </a:p>
          <a:p>
            <a:pPr lvl="1" eaLnBrk="1" fontAlgn="auto" hangingPunct="1">
              <a:spcAft>
                <a:spcPts val="0"/>
              </a:spcAft>
              <a:buFont typeface="Arial" panose="020B0604020202020204" pitchFamily="34" charset="0"/>
              <a:buChar char="•"/>
              <a:defRPr/>
            </a:pPr>
            <a:r>
              <a:rPr lang="nl-BE" dirty="0">
                <a:solidFill>
                  <a:schemeClr val="tx1"/>
                </a:solidFill>
              </a:rPr>
              <a:t>50% van ziekenhuispatiënten heeft </a:t>
            </a:r>
            <a:r>
              <a:rPr lang="nl-BE" dirty="0" err="1">
                <a:solidFill>
                  <a:schemeClr val="tx1"/>
                </a:solidFill>
              </a:rPr>
              <a:t>multimorbiditeit</a:t>
            </a:r>
            <a:endParaRPr lang="nl-BE" dirty="0">
              <a:solidFill>
                <a:schemeClr val="tx1"/>
              </a:solidFill>
            </a:endParaRPr>
          </a:p>
          <a:p>
            <a:pPr lvl="1" eaLnBrk="1" fontAlgn="auto" hangingPunct="1">
              <a:spcAft>
                <a:spcPts val="0"/>
              </a:spcAft>
              <a:defRPr/>
            </a:pPr>
            <a:endParaRPr lang="nl-BE" baseline="30000" dirty="0"/>
          </a:p>
          <a:p>
            <a:pPr eaLnBrk="1" fontAlgn="auto" hangingPunct="1">
              <a:spcAft>
                <a:spcPts val="0"/>
              </a:spcAft>
              <a:defRPr/>
            </a:pPr>
            <a:endParaRPr lang="nl-BE" dirty="0"/>
          </a:p>
        </p:txBody>
      </p:sp>
      <p:sp>
        <p:nvSpPr>
          <p:cNvPr id="138244" name="Tijdelijke aanduiding voor dia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73774CC-90FA-4A36-9C52-0F966FAAD753}" type="slidenum">
              <a:rPr lang="nl-BE" altLang="nl-BE" sz="1200">
                <a:solidFill>
                  <a:srgbClr val="898989"/>
                </a:solidFill>
                <a:latin typeface="Arial" panose="020B0604020202020204" pitchFamily="34" charset="0"/>
              </a:rPr>
              <a:pPr eaLnBrk="1" hangingPunct="1">
                <a:spcBef>
                  <a:spcPct val="0"/>
                </a:spcBef>
                <a:buFontTx/>
                <a:buNone/>
              </a:pPr>
              <a:t>5</a:t>
            </a:fld>
            <a:endParaRPr lang="nl-BE" altLang="nl-BE" sz="1200">
              <a:solidFill>
                <a:srgbClr val="898989"/>
              </a:solidFill>
              <a:latin typeface="Arial" panose="020B0604020202020204" pitchFamily="34" charset="0"/>
            </a:endParaRPr>
          </a:p>
        </p:txBody>
      </p:sp>
      <p:sp>
        <p:nvSpPr>
          <p:cNvPr id="138245" name="Tekstvak 4"/>
          <p:cNvSpPr txBox="1">
            <a:spLocks noChangeArrowheads="1"/>
          </p:cNvSpPr>
          <p:nvPr/>
        </p:nvSpPr>
        <p:spPr bwMode="auto">
          <a:xfrm>
            <a:off x="34925" y="6388100"/>
            <a:ext cx="63230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GB" altLang="nl-BE" sz="1200">
                <a:solidFill>
                  <a:srgbClr val="000000"/>
                </a:solidFill>
              </a:rPr>
              <a:t>(1) WHO. The world health report 2003: shaping the future. Geneva WHO </a:t>
            </a:r>
          </a:p>
          <a:p>
            <a:pPr eaLnBrk="1" hangingPunct="1">
              <a:lnSpc>
                <a:spcPct val="90000"/>
              </a:lnSpc>
              <a:spcBef>
                <a:spcPct val="0"/>
              </a:spcBef>
              <a:buFontTx/>
              <a:buNone/>
            </a:pPr>
            <a:r>
              <a:rPr lang="en-GB" altLang="nl-BE" sz="1200">
                <a:solidFill>
                  <a:srgbClr val="000000"/>
                </a:solidFill>
              </a:rPr>
              <a:t>(2) Snyderman R. The AAP and the transformation of medicine. J Clin Invest  2004 114:1169-1173</a:t>
            </a:r>
            <a:endParaRPr lang="nl-BE" altLang="nl-BE" sz="1200">
              <a:solidFill>
                <a:srgbClr val="000000"/>
              </a:solidFill>
            </a:endParaRPr>
          </a:p>
        </p:txBody>
      </p:sp>
    </p:spTree>
    <p:extLst>
      <p:ext uri="{BB962C8B-B14F-4D97-AF65-F5344CB8AC3E}">
        <p14:creationId xmlns:p14="http://schemas.microsoft.com/office/powerpoint/2010/main" val="128558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428485" y="0"/>
            <a:ext cx="9572485" cy="6858000"/>
          </a:xfrm>
          <a:prstGeom prst="rect">
            <a:avLst/>
          </a:prstGeom>
        </p:spPr>
      </p:pic>
      <p:sp>
        <p:nvSpPr>
          <p:cNvPr id="2" name="Titel 1"/>
          <p:cNvSpPr>
            <a:spLocks noGrp="1"/>
          </p:cNvSpPr>
          <p:nvPr>
            <p:ph type="title"/>
          </p:nvPr>
        </p:nvSpPr>
        <p:spPr>
          <a:xfrm>
            <a:off x="1351984" y="259385"/>
            <a:ext cx="6440032" cy="1001380"/>
          </a:xfrm>
        </p:spPr>
        <p:txBody>
          <a:bodyPr>
            <a:noAutofit/>
          </a:bodyPr>
          <a:lstStyle/>
          <a:p>
            <a:pPr algn="ctr"/>
            <a:r>
              <a:rPr lang="nl-BE" sz="4000" dirty="0"/>
              <a:t>Mentale fitheid</a:t>
            </a:r>
          </a:p>
        </p:txBody>
      </p:sp>
      <p:sp>
        <p:nvSpPr>
          <p:cNvPr id="3" name="Tijdelijke aanduiding voor inhoud 2"/>
          <p:cNvSpPr>
            <a:spLocks noGrp="1"/>
          </p:cNvSpPr>
          <p:nvPr>
            <p:ph idx="1"/>
          </p:nvPr>
        </p:nvSpPr>
        <p:spPr>
          <a:xfrm>
            <a:off x="-180108" y="1510145"/>
            <a:ext cx="5791200" cy="4666818"/>
          </a:xfrm>
        </p:spPr>
        <p:txBody>
          <a:bodyPr>
            <a:normAutofit/>
          </a:bodyPr>
          <a:lstStyle/>
          <a:p>
            <a:r>
              <a:rPr lang="nl-BE" sz="2400" dirty="0"/>
              <a:t>Elke dag drie suïcides in Vlaanderen</a:t>
            </a:r>
            <a:br>
              <a:rPr lang="nl-BE" sz="2400" dirty="0"/>
            </a:br>
            <a:r>
              <a:rPr lang="nl-BE" sz="2400" dirty="0"/>
              <a:t>(anderhalve keer het Europese gemiddelde)</a:t>
            </a:r>
            <a:br>
              <a:rPr lang="nl-BE" sz="2400" dirty="0"/>
            </a:br>
            <a:endParaRPr lang="nl-BE" sz="2400" dirty="0"/>
          </a:p>
          <a:p>
            <a:r>
              <a:rPr lang="nl-BE" sz="2400" dirty="0"/>
              <a:t>1 familie op 4 heeft ten minste 1 familielid met een psychische aandoening</a:t>
            </a:r>
            <a:br>
              <a:rPr lang="nl-BE" sz="2400" dirty="0"/>
            </a:br>
            <a:endParaRPr lang="nl-BE" sz="2400" dirty="0"/>
          </a:p>
          <a:p>
            <a:r>
              <a:rPr lang="nl-BE" sz="2400" dirty="0"/>
              <a:t>Depressie, burn-out: naar schatting 5 à 10% van de bevolking krijgt ermee te maken</a:t>
            </a:r>
            <a:br>
              <a:rPr lang="nl-BE" sz="2400" dirty="0"/>
            </a:br>
            <a:endParaRPr lang="nl-BE" sz="2400" dirty="0"/>
          </a:p>
          <a:p>
            <a:r>
              <a:rPr lang="nl-BE" sz="2400" dirty="0"/>
              <a:t>Stigmatisering en discriminatie</a:t>
            </a:r>
          </a:p>
          <a:p>
            <a:endParaRPr lang="nl-BE" dirty="0"/>
          </a:p>
          <a:p>
            <a:endParaRPr lang="nl-BE" dirty="0"/>
          </a:p>
        </p:txBody>
      </p:sp>
      <p:sp>
        <p:nvSpPr>
          <p:cNvPr id="4" name="Tijdelijke aanduiding voor dianummer 3"/>
          <p:cNvSpPr>
            <a:spLocks noGrp="1"/>
          </p:cNvSpPr>
          <p:nvPr>
            <p:ph type="sldNum" sz="quarter" idx="12"/>
          </p:nvPr>
        </p:nvSpPr>
        <p:spPr/>
        <p:txBody>
          <a:bodyPr/>
          <a:lstStyle/>
          <a:p>
            <a:fld id="{AC9C862C-D34D-4E4E-B25B-4012C02E1DAD}" type="slidenum">
              <a:rPr lang="nl-BE" smtClean="0">
                <a:solidFill>
                  <a:prstClr val="black">
                    <a:tint val="75000"/>
                  </a:prstClr>
                </a:solidFill>
              </a:rPr>
              <a:pPr/>
              <a:t>6</a:t>
            </a:fld>
            <a:endParaRPr lang="nl-BE">
              <a:solidFill>
                <a:prstClr val="black">
                  <a:tint val="75000"/>
                </a:prstClr>
              </a:solidFill>
            </a:endParaRPr>
          </a:p>
        </p:txBody>
      </p:sp>
    </p:spTree>
    <p:extLst>
      <p:ext uri="{BB962C8B-B14F-4D97-AF65-F5344CB8AC3E}">
        <p14:creationId xmlns:p14="http://schemas.microsoft.com/office/powerpoint/2010/main" val="351787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773" y="831272"/>
            <a:ext cx="4089154" cy="1330037"/>
          </a:xfrm>
        </p:spPr>
        <p:txBody>
          <a:bodyPr>
            <a:noAutofit/>
          </a:bodyPr>
          <a:lstStyle/>
          <a:p>
            <a:pPr algn="ctr" eaLnBrk="1" hangingPunct="1">
              <a:defRPr/>
            </a:pPr>
            <a:r>
              <a:rPr lang="nl-BE" sz="4000" dirty="0">
                <a:solidFill>
                  <a:srgbClr val="C00000"/>
                </a:solidFill>
                <a:effectLst>
                  <a:outerShdw blurRad="38100" dist="38100" dir="2700000" algn="tl">
                    <a:srgbClr val="000000">
                      <a:alpha val="43137"/>
                    </a:srgbClr>
                  </a:outerShdw>
                </a:effectLst>
              </a:rPr>
              <a:t>Hoofd, handen en hart</a:t>
            </a:r>
          </a:p>
        </p:txBody>
      </p:sp>
      <p:sp>
        <p:nvSpPr>
          <p:cNvPr id="140291" name="Tijdelijke aanduiding voor inhoud 2"/>
          <p:cNvSpPr>
            <a:spLocks noGrp="1"/>
          </p:cNvSpPr>
          <p:nvPr>
            <p:ph idx="1"/>
          </p:nvPr>
        </p:nvSpPr>
        <p:spPr>
          <a:xfrm>
            <a:off x="395288" y="1412875"/>
            <a:ext cx="8497887" cy="5184775"/>
          </a:xfrm>
        </p:spPr>
        <p:txBody>
          <a:bodyPr>
            <a:normAutofit fontScale="92500" lnSpcReduction="10000"/>
          </a:bodyPr>
          <a:lstStyle/>
          <a:p>
            <a:pPr eaLnBrk="1" hangingPunct="1"/>
            <a:endParaRPr lang="nl-BE" altLang="nl-BE" sz="2800" dirty="0"/>
          </a:p>
          <a:p>
            <a:pPr eaLnBrk="1" hangingPunct="1"/>
            <a:endParaRPr lang="nl-BE" altLang="nl-BE" dirty="0"/>
          </a:p>
          <a:p>
            <a:pPr eaLnBrk="1" hangingPunct="1"/>
            <a:endParaRPr lang="nl-BE" altLang="nl-BE" sz="2800" dirty="0"/>
          </a:p>
          <a:p>
            <a:pPr eaLnBrk="1" hangingPunct="1"/>
            <a:endParaRPr lang="nl-BE" altLang="nl-BE" dirty="0"/>
          </a:p>
          <a:p>
            <a:pPr eaLnBrk="1" hangingPunct="1"/>
            <a:endParaRPr lang="nl-BE" altLang="nl-BE" sz="2800" dirty="0"/>
          </a:p>
          <a:p>
            <a:pPr eaLnBrk="1" hangingPunct="1"/>
            <a:endParaRPr lang="nl-BE" altLang="nl-BE" dirty="0"/>
          </a:p>
          <a:p>
            <a:pPr eaLnBrk="1" hangingPunct="1"/>
            <a:r>
              <a:rPr lang="nl-BE" altLang="nl-BE" sz="2800" dirty="0"/>
              <a:t>Studentenaantallen voor zorgberoepen stijgen, maar </a:t>
            </a:r>
            <a:r>
              <a:rPr lang="nl-BE" altLang="nl-BE" sz="2800" b="1" dirty="0"/>
              <a:t>onvoldoende</a:t>
            </a:r>
            <a:r>
              <a:rPr lang="nl-BE" altLang="nl-BE" sz="2800" dirty="0"/>
              <a:t> om aan de vervangingsvraag en de nood aan nieuwe jobs te voldoen</a:t>
            </a:r>
            <a:br>
              <a:rPr lang="nl-BE" altLang="nl-BE" sz="2800" dirty="0"/>
            </a:br>
            <a:endParaRPr lang="nl-BE" altLang="nl-BE" sz="2800" dirty="0"/>
          </a:p>
          <a:p>
            <a:pPr eaLnBrk="1" hangingPunct="1">
              <a:spcBef>
                <a:spcPct val="0"/>
              </a:spcBef>
            </a:pPr>
            <a:r>
              <a:rPr lang="nl-BE" altLang="nl-BE" sz="2800" dirty="0"/>
              <a:t>War </a:t>
            </a:r>
            <a:r>
              <a:rPr lang="nl-BE" altLang="nl-BE" sz="2800" dirty="0" err="1"/>
              <a:t>for</a:t>
            </a:r>
            <a:r>
              <a:rPr lang="nl-BE" altLang="nl-BE" sz="2800" dirty="0"/>
              <a:t> talent: concurrentie tussen sectoren en voorzieningen onderling</a:t>
            </a:r>
            <a:br>
              <a:rPr lang="nl-BE" altLang="nl-BE" sz="2800" dirty="0"/>
            </a:br>
            <a:endParaRPr lang="nl-BE" altLang="nl-BE" sz="2800" dirty="0"/>
          </a:p>
          <a:p>
            <a:pPr eaLnBrk="1" hangingPunct="1"/>
            <a:endParaRPr lang="nl-BE" altLang="nl-BE" sz="2400" dirty="0"/>
          </a:p>
          <a:p>
            <a:pPr eaLnBrk="1" hangingPunct="1"/>
            <a:endParaRPr lang="nl-BE" altLang="nl-BE" dirty="0"/>
          </a:p>
        </p:txBody>
      </p:sp>
      <p:sp>
        <p:nvSpPr>
          <p:cNvPr id="140292" name="Tijdelijke aanduiding voor dia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1F64C00-66AE-4499-901A-BF7AEE55D555}" type="slidenum">
              <a:rPr lang="nl-BE" altLang="nl-BE" sz="1200">
                <a:solidFill>
                  <a:srgbClr val="898989"/>
                </a:solidFill>
                <a:latin typeface="Arial" panose="020B0604020202020204" pitchFamily="34" charset="0"/>
              </a:rPr>
              <a:pPr eaLnBrk="1" hangingPunct="1">
                <a:spcBef>
                  <a:spcPct val="0"/>
                </a:spcBef>
                <a:buFontTx/>
                <a:buNone/>
              </a:pPr>
              <a:t>7</a:t>
            </a:fld>
            <a:endParaRPr lang="nl-BE" altLang="nl-BE" sz="1200">
              <a:solidFill>
                <a:srgbClr val="898989"/>
              </a:solidFill>
              <a:latin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67888">
            <a:off x="641250" y="645791"/>
            <a:ext cx="3767077" cy="254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6660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rotWithShape="1">
          <a:blip r:embed="rId3"/>
          <a:srcRect l="7908" t="21996" r="27422" b="6123"/>
          <a:stretch/>
        </p:blipFill>
        <p:spPr bwMode="auto">
          <a:xfrm>
            <a:off x="609600" y="1003299"/>
            <a:ext cx="8225307" cy="5345985"/>
          </a:xfrm>
          <a:prstGeom prst="rect">
            <a:avLst/>
          </a:prstGeom>
          <a:ln>
            <a:noFill/>
          </a:ln>
          <a:extLst>
            <a:ext uri="{53640926-AAD7-44D8-BBD7-CCE9431645EC}">
              <a14:shadowObscured xmlns:a14="http://schemas.microsoft.com/office/drawing/2010/main"/>
            </a:ext>
          </a:extLst>
        </p:spPr>
      </p:pic>
      <p:sp>
        <p:nvSpPr>
          <p:cNvPr id="2" name="Tekstvak 1"/>
          <p:cNvSpPr txBox="1"/>
          <p:nvPr/>
        </p:nvSpPr>
        <p:spPr>
          <a:xfrm>
            <a:off x="292100" y="330200"/>
            <a:ext cx="8242300" cy="461665"/>
          </a:xfrm>
          <a:prstGeom prst="rect">
            <a:avLst/>
          </a:prstGeom>
          <a:noFill/>
        </p:spPr>
        <p:txBody>
          <a:bodyPr wrap="square" rtlCol="0">
            <a:spAutoFit/>
          </a:bodyPr>
          <a:lstStyle/>
          <a:p>
            <a:r>
              <a:rPr lang="nl-BE" sz="2400" b="1" dirty="0">
                <a:solidFill>
                  <a:srgbClr val="C00000"/>
                </a:solidFill>
              </a:rPr>
              <a:t>Evolutie aanbod en vraag verpleegkundigen op langere termijn</a:t>
            </a:r>
          </a:p>
        </p:txBody>
      </p:sp>
    </p:spTree>
    <p:extLst>
      <p:ext uri="{BB962C8B-B14F-4D97-AF65-F5344CB8AC3E}">
        <p14:creationId xmlns:p14="http://schemas.microsoft.com/office/powerpoint/2010/main" val="278823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215597"/>
            <a:ext cx="9143999" cy="5157494"/>
          </a:xfrm>
          <a:prstGeom prst="rect">
            <a:avLst/>
          </a:prstGeom>
          <a:noFill/>
          <a:ln>
            <a:noFill/>
          </a:ln>
          <a:effectLst>
            <a:outerShdw blurRad="50800" dist="50800" dir="5400000" algn="ctr" rotWithShape="0">
              <a:srgbClr val="000000">
                <a:alpha val="45000"/>
              </a:srgbClr>
            </a:outerShdw>
            <a:reflection blurRad="965200" stA="18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46364" y="318656"/>
            <a:ext cx="6968836" cy="1039089"/>
          </a:xfrm>
        </p:spPr>
        <p:txBody>
          <a:bodyPr>
            <a:normAutofit/>
          </a:bodyPr>
          <a:lstStyle/>
          <a:p>
            <a:pPr algn="ctr"/>
            <a:r>
              <a:rPr lang="nl-BE" b="1" dirty="0">
                <a:solidFill>
                  <a:srgbClr val="C00000"/>
                </a:solidFill>
              </a:rPr>
              <a:t>De nieuwe generatie artsen</a:t>
            </a:r>
          </a:p>
        </p:txBody>
      </p:sp>
      <p:sp>
        <p:nvSpPr>
          <p:cNvPr id="3" name="Tijdelijke aanduiding voor inhoud 2"/>
          <p:cNvSpPr>
            <a:spLocks noGrp="1"/>
          </p:cNvSpPr>
          <p:nvPr>
            <p:ph idx="1"/>
          </p:nvPr>
        </p:nvSpPr>
        <p:spPr>
          <a:xfrm>
            <a:off x="900545" y="1420091"/>
            <a:ext cx="7412182" cy="3796146"/>
          </a:xfrm>
        </p:spPr>
        <p:txBody>
          <a:bodyPr>
            <a:normAutofit/>
          </a:bodyPr>
          <a:lstStyle/>
          <a:p>
            <a:pPr>
              <a:buFont typeface="Arial" pitchFamily="34" charset="0"/>
              <a:buChar char="•"/>
            </a:pPr>
            <a:endParaRPr lang="nl-BE" sz="2800" dirty="0"/>
          </a:p>
          <a:p>
            <a:pPr>
              <a:spcBef>
                <a:spcPts val="0"/>
              </a:spcBef>
              <a:buFont typeface="Arial" pitchFamily="34" charset="0"/>
              <a:buChar char="•"/>
            </a:pPr>
            <a:r>
              <a:rPr lang="nl-BE" sz="2400" dirty="0"/>
              <a:t>Artsenkorps </a:t>
            </a:r>
            <a:r>
              <a:rPr lang="nl-BE" sz="2400" b="1" dirty="0">
                <a:solidFill>
                  <a:srgbClr val="32617F"/>
                </a:solidFill>
              </a:rPr>
              <a:t>veroudert </a:t>
            </a:r>
            <a:r>
              <a:rPr lang="nl-BE" sz="2400" dirty="0"/>
              <a:t>en </a:t>
            </a:r>
            <a:r>
              <a:rPr lang="nl-BE" sz="2400" b="1" dirty="0">
                <a:solidFill>
                  <a:srgbClr val="32617F"/>
                </a:solidFill>
              </a:rPr>
              <a:t>vervrouwelijkt</a:t>
            </a:r>
          </a:p>
          <a:p>
            <a:pPr>
              <a:spcBef>
                <a:spcPts val="0"/>
              </a:spcBef>
              <a:buFont typeface="Arial" pitchFamily="34" charset="0"/>
              <a:buChar char="•"/>
            </a:pPr>
            <a:endParaRPr lang="nl-BE" sz="2400" dirty="0"/>
          </a:p>
          <a:p>
            <a:pPr>
              <a:spcBef>
                <a:spcPts val="0"/>
              </a:spcBef>
              <a:buFont typeface="Arial" pitchFamily="34" charset="0"/>
              <a:buChar char="•"/>
            </a:pPr>
            <a:r>
              <a:rPr lang="nl-BE" sz="2400" dirty="0"/>
              <a:t>Jonge artsen vragen een betere </a:t>
            </a:r>
            <a:r>
              <a:rPr lang="nl-BE" sz="2400" b="1" dirty="0" err="1">
                <a:solidFill>
                  <a:srgbClr val="32617F"/>
                </a:solidFill>
              </a:rPr>
              <a:t>work-life</a:t>
            </a:r>
            <a:r>
              <a:rPr lang="nl-BE" sz="2400" b="1" dirty="0">
                <a:solidFill>
                  <a:srgbClr val="32617F"/>
                </a:solidFill>
              </a:rPr>
              <a:t> balans</a:t>
            </a:r>
            <a:br>
              <a:rPr lang="nl-BE" sz="2400" dirty="0"/>
            </a:br>
            <a:endParaRPr lang="nl-BE" sz="2400" dirty="0"/>
          </a:p>
          <a:p>
            <a:pPr>
              <a:spcBef>
                <a:spcPts val="0"/>
              </a:spcBef>
              <a:buFont typeface="Arial" pitchFamily="34" charset="0"/>
              <a:buChar char="•"/>
            </a:pPr>
            <a:r>
              <a:rPr lang="nl-BE" sz="2400" dirty="0"/>
              <a:t>Meer en meer artsen werken enkel in een </a:t>
            </a:r>
            <a:r>
              <a:rPr lang="nl-BE" sz="2400" dirty="0" err="1"/>
              <a:t>privé-praktijk</a:t>
            </a:r>
            <a:br>
              <a:rPr lang="nl-BE" sz="2400" dirty="0">
                <a:sym typeface="Wingdings" pitchFamily="2" charset="2"/>
              </a:rPr>
            </a:br>
            <a:endParaRPr lang="nl-BE" sz="2400" dirty="0">
              <a:sym typeface="Wingdings" pitchFamily="2" charset="2"/>
            </a:endParaRPr>
          </a:p>
          <a:p>
            <a:pPr>
              <a:spcBef>
                <a:spcPts val="0"/>
              </a:spcBef>
              <a:buFont typeface="Arial" pitchFamily="34" charset="0"/>
              <a:buChar char="•"/>
            </a:pPr>
            <a:r>
              <a:rPr lang="nl-BE" sz="2400" b="1" dirty="0">
                <a:solidFill>
                  <a:srgbClr val="32617F"/>
                </a:solidFill>
                <a:sym typeface="Wingdings" pitchFamily="2" charset="2"/>
              </a:rPr>
              <a:t>Tekorten</a:t>
            </a:r>
            <a:r>
              <a:rPr lang="nl-BE" sz="2400" dirty="0">
                <a:sym typeface="Wingdings" pitchFamily="2" charset="2"/>
              </a:rPr>
              <a:t> aan ziekenhuisartsen voor bepaalde disciplines: kinderartsen, geriaters, psychiaters, endocrinologen…</a:t>
            </a:r>
          </a:p>
          <a:p>
            <a:pPr>
              <a:buFont typeface="Arial" pitchFamily="34" charset="0"/>
              <a:buChar char="•"/>
            </a:pPr>
            <a:endParaRPr lang="nl-BE" sz="2800" dirty="0">
              <a:sym typeface="Wingdings" pitchFamily="2" charset="2"/>
            </a:endParaRPr>
          </a:p>
          <a:p>
            <a:pPr>
              <a:buFont typeface="Arial" pitchFamily="34" charset="0"/>
              <a:buChar char="•"/>
            </a:pPr>
            <a:endParaRPr lang="nl-BE" sz="2800" dirty="0"/>
          </a:p>
          <a:p>
            <a:endParaRPr lang="nl-BE" sz="2800" dirty="0"/>
          </a:p>
          <a:p>
            <a:endParaRPr lang="nl-BE" sz="2800" dirty="0"/>
          </a:p>
          <a:p>
            <a:pPr>
              <a:buFont typeface="Arial" pitchFamily="34" charset="0"/>
              <a:buChar char="•"/>
            </a:pPr>
            <a:endParaRPr lang="nl-BE" sz="2800" dirty="0"/>
          </a:p>
        </p:txBody>
      </p:sp>
      <p:sp>
        <p:nvSpPr>
          <p:cNvPr id="5" name="Tijdelijke aanduiding voor dianummer 4"/>
          <p:cNvSpPr>
            <a:spLocks noGrp="1"/>
          </p:cNvSpPr>
          <p:nvPr>
            <p:ph type="sldNum" sz="quarter" idx="12"/>
          </p:nvPr>
        </p:nvSpPr>
        <p:spPr/>
        <p:txBody>
          <a:bodyPr/>
          <a:lstStyle/>
          <a:p>
            <a:fld id="{479AB612-7E95-4949-86C9-ACE3C062C705}" type="slidenum">
              <a:rPr lang="nl-BE" smtClean="0">
                <a:solidFill>
                  <a:prstClr val="black">
                    <a:tint val="75000"/>
                  </a:prstClr>
                </a:solidFill>
              </a:rPr>
              <a:pPr/>
              <a:t>9</a:t>
            </a:fld>
            <a:endParaRPr lang="nl-BE">
              <a:solidFill>
                <a:prstClr val="black">
                  <a:tint val="75000"/>
                </a:prstClr>
              </a:solidFill>
            </a:endParaRPr>
          </a:p>
        </p:txBody>
      </p:sp>
    </p:spTree>
    <p:extLst>
      <p:ext uri="{BB962C8B-B14F-4D97-AF65-F5344CB8AC3E}">
        <p14:creationId xmlns:p14="http://schemas.microsoft.com/office/powerpoint/2010/main" val="74607402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rgnet-icuro" id="{734C0CC9-8DB2-4C3E-B5DF-7D94789B421A}" vid="{96594BED-8F77-43CC-A043-C571AB2D477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zorgnet-icuro</Template>
  <TotalTime>906</TotalTime>
  <Words>1215</Words>
  <Application>Microsoft Office PowerPoint</Application>
  <PresentationFormat>Diavoorstelling (4:3)</PresentationFormat>
  <Paragraphs>297</Paragraphs>
  <Slides>41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41</vt:i4>
      </vt:variant>
    </vt:vector>
  </HeadingPairs>
  <TitlesOfParts>
    <vt:vector size="46" baseType="lpstr">
      <vt:lpstr>ＭＳ Ｐゴシック</vt:lpstr>
      <vt:lpstr>Arial</vt:lpstr>
      <vt:lpstr>Calibri</vt:lpstr>
      <vt:lpstr>Wingdings</vt:lpstr>
      <vt:lpstr>Kantoorthema</vt:lpstr>
      <vt:lpstr>Kiezen is Winnen </vt:lpstr>
      <vt:lpstr>We zijn allemaal Viktor….</vt:lpstr>
      <vt:lpstr>Uitdagingen = gigantisch</vt:lpstr>
      <vt:lpstr>Grijs en zilver</vt:lpstr>
      <vt:lpstr>Sterke toename chronische zorg</vt:lpstr>
      <vt:lpstr>Mentale fitheid</vt:lpstr>
      <vt:lpstr>Hoofd, handen en hart</vt:lpstr>
      <vt:lpstr>PowerPoint-presentatie</vt:lpstr>
      <vt:lpstr>De nieuwe generatie artsen</vt:lpstr>
      <vt:lpstr>De nieuwe klant : Easy rider</vt:lpstr>
      <vt:lpstr>Zorgvragers: andere verwachtingen</vt:lpstr>
      <vt:lpstr>De mobiele revolutie</vt:lpstr>
      <vt:lpstr>BIG Data</vt:lpstr>
      <vt:lpstr>PowerPoint-presentatie</vt:lpstr>
      <vt:lpstr>Overheidsuitgaven voor gezondheidszorg  8 (in 2016) naar 10,2 (in 2040) - % BBP </vt:lpstr>
      <vt:lpstr>Resultaat: spanningsveld</vt:lpstr>
      <vt:lpstr>PowerPoint-presentatie</vt:lpstr>
      <vt:lpstr>Dictatuur van de autonomie   Meer individualisme, minder solidariteit</vt:lpstr>
      <vt:lpstr>Juridisering: “ik heb recht op”</vt:lpstr>
      <vt:lpstr>Economisering – vermarkting</vt:lpstr>
      <vt:lpstr>Meten is weten</vt:lpstr>
      <vt:lpstr>Responsabilisering</vt:lpstr>
      <vt:lpstr>Een hoorn des overvloeds?</vt:lpstr>
      <vt:lpstr>Warme en koude keuzes</vt:lpstr>
      <vt:lpstr>Behoefte aan warme solidariteit blijft</vt:lpstr>
      <vt:lpstr>Kantelpunt</vt:lpstr>
      <vt:lpstr>PowerPoint-presentatie</vt:lpstr>
      <vt:lpstr>Kiezen voor solidariteit</vt:lpstr>
      <vt:lpstr>Solidariteit</vt:lpstr>
      <vt:lpstr>Waarom zijn we bereid te delen ?</vt:lpstr>
      <vt:lpstr>PowerPoint-presentatie</vt:lpstr>
      <vt:lpstr>Onbegrensde solidariteit?</vt:lpstr>
      <vt:lpstr> What’s in it for me ? </vt:lpstr>
      <vt:lpstr>Ethische invalshoeken</vt:lpstr>
      <vt:lpstr>Ethische invalshoeken</vt:lpstr>
      <vt:lpstr> Ethische invalshoeken</vt:lpstr>
      <vt:lpstr> Ethische invalshoeken</vt:lpstr>
      <vt:lpstr>Besluit en aanbevelingen</vt:lpstr>
      <vt:lpstr>Besluit en aanbevelingen</vt:lpstr>
      <vt:lpstr>Besluit en aanbevelingen</vt:lpstr>
      <vt:lpstr>PowerPoint-presentatie</vt:lpstr>
    </vt:vector>
  </TitlesOfParts>
  <Company>Zorgnet-Icuro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Vanmarsenille</dc:creator>
  <cp:lastModifiedBy>Lieve Dhaene</cp:lastModifiedBy>
  <cp:revision>85</cp:revision>
  <dcterms:created xsi:type="dcterms:W3CDTF">2015-09-28T13:08:58Z</dcterms:created>
  <dcterms:modified xsi:type="dcterms:W3CDTF">2017-11-29T20:19:57Z</dcterms:modified>
</cp:coreProperties>
</file>