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1" r:id="rId3"/>
    <p:sldMasterId id="2147483683" r:id="rId4"/>
    <p:sldMasterId id="2147483668" r:id="rId5"/>
    <p:sldMasterId id="2147483685" r:id="rId6"/>
    <p:sldMasterId id="2147483694" r:id="rId7"/>
    <p:sldMasterId id="2147483703" r:id="rId8"/>
  </p:sldMasterIdLst>
  <p:notesMasterIdLst>
    <p:notesMasterId r:id="rId33"/>
  </p:notesMasterIdLst>
  <p:handoutMasterIdLst>
    <p:handoutMasterId r:id="rId34"/>
  </p:handoutMasterIdLst>
  <p:sldIdLst>
    <p:sldId id="311" r:id="rId9"/>
    <p:sldId id="333" r:id="rId10"/>
    <p:sldId id="323" r:id="rId11"/>
    <p:sldId id="321" r:id="rId12"/>
    <p:sldId id="322" r:id="rId13"/>
    <p:sldId id="324" r:id="rId14"/>
    <p:sldId id="325" r:id="rId15"/>
    <p:sldId id="297" r:id="rId16"/>
    <p:sldId id="326" r:id="rId17"/>
    <p:sldId id="299" r:id="rId18"/>
    <p:sldId id="261" r:id="rId19"/>
    <p:sldId id="264" r:id="rId20"/>
    <p:sldId id="268" r:id="rId21"/>
    <p:sldId id="279" r:id="rId22"/>
    <p:sldId id="283" r:id="rId23"/>
    <p:sldId id="284" r:id="rId24"/>
    <p:sldId id="277" r:id="rId25"/>
    <p:sldId id="296" r:id="rId26"/>
    <p:sldId id="305" r:id="rId27"/>
    <p:sldId id="327" r:id="rId28"/>
    <p:sldId id="329" r:id="rId29"/>
    <p:sldId id="328" r:id="rId30"/>
    <p:sldId id="332" r:id="rId31"/>
    <p:sldId id="331" r:id="rId32"/>
  </p:sldIdLst>
  <p:sldSz cx="9144000" cy="5143500" type="screen16x9"/>
  <p:notesSz cx="6669088"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178" autoAdjust="0"/>
    <p:restoredTop sz="79877" autoAdjust="0"/>
  </p:normalViewPr>
  <p:slideViewPr>
    <p:cSldViewPr>
      <p:cViewPr>
        <p:scale>
          <a:sx n="80" d="100"/>
          <a:sy n="80" d="100"/>
        </p:scale>
        <p:origin x="-595" y="-5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90665" cy="496809"/>
          </a:xfrm>
          <a:prstGeom prst="rect">
            <a:avLst/>
          </a:prstGeom>
        </p:spPr>
        <p:txBody>
          <a:bodyPr vert="horz" lIns="90727" tIns="45363" rIns="90727" bIns="45363" rtlCol="0"/>
          <a:lstStyle>
            <a:lvl1pPr algn="l">
              <a:defRPr sz="1200"/>
            </a:lvl1pPr>
          </a:lstStyle>
          <a:p>
            <a:endParaRPr lang="nl-BE"/>
          </a:p>
        </p:txBody>
      </p:sp>
      <p:sp>
        <p:nvSpPr>
          <p:cNvPr id="3" name="Tijdelijke aanduiding voor datum 2"/>
          <p:cNvSpPr>
            <a:spLocks noGrp="1"/>
          </p:cNvSpPr>
          <p:nvPr>
            <p:ph type="dt" sz="quarter" idx="1"/>
          </p:nvPr>
        </p:nvSpPr>
        <p:spPr>
          <a:xfrm>
            <a:off x="3776866" y="0"/>
            <a:ext cx="2890665" cy="496809"/>
          </a:xfrm>
          <a:prstGeom prst="rect">
            <a:avLst/>
          </a:prstGeom>
        </p:spPr>
        <p:txBody>
          <a:bodyPr vert="horz" lIns="90727" tIns="45363" rIns="90727" bIns="45363" rtlCol="0"/>
          <a:lstStyle>
            <a:lvl1pPr algn="r">
              <a:defRPr sz="1200"/>
            </a:lvl1pPr>
          </a:lstStyle>
          <a:p>
            <a:fld id="{0B14AA5A-4BE8-487B-959B-47D9DCBAF5C9}" type="datetimeFigureOut">
              <a:rPr lang="nl-BE" smtClean="0"/>
              <a:t>05-12-2017</a:t>
            </a:fld>
            <a:endParaRPr lang="nl-BE"/>
          </a:p>
        </p:txBody>
      </p:sp>
      <p:sp>
        <p:nvSpPr>
          <p:cNvPr id="4" name="Tijdelijke aanduiding voor voettekst 3"/>
          <p:cNvSpPr>
            <a:spLocks noGrp="1"/>
          </p:cNvSpPr>
          <p:nvPr>
            <p:ph type="ftr" sz="quarter" idx="2"/>
          </p:nvPr>
        </p:nvSpPr>
        <p:spPr>
          <a:xfrm>
            <a:off x="0" y="9428242"/>
            <a:ext cx="2890665" cy="496809"/>
          </a:xfrm>
          <a:prstGeom prst="rect">
            <a:avLst/>
          </a:prstGeom>
        </p:spPr>
        <p:txBody>
          <a:bodyPr vert="horz" lIns="90727" tIns="45363" rIns="90727" bIns="45363"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776866" y="9428242"/>
            <a:ext cx="2890665" cy="496809"/>
          </a:xfrm>
          <a:prstGeom prst="rect">
            <a:avLst/>
          </a:prstGeom>
        </p:spPr>
        <p:txBody>
          <a:bodyPr vert="horz" lIns="90727" tIns="45363" rIns="90727" bIns="45363" rtlCol="0" anchor="b"/>
          <a:lstStyle>
            <a:lvl1pPr algn="r">
              <a:defRPr sz="1200"/>
            </a:lvl1pPr>
          </a:lstStyle>
          <a:p>
            <a:fld id="{4C2D0310-C010-4437-8EA0-562B52504E3B}" type="slidenum">
              <a:rPr lang="nl-BE" smtClean="0"/>
              <a:t>‹nr.›</a:t>
            </a:fld>
            <a:endParaRPr lang="nl-BE"/>
          </a:p>
        </p:txBody>
      </p:sp>
    </p:spTree>
    <p:extLst>
      <p:ext uri="{BB962C8B-B14F-4D97-AF65-F5344CB8AC3E}">
        <p14:creationId xmlns:p14="http://schemas.microsoft.com/office/powerpoint/2010/main" val="576405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90665" cy="496809"/>
          </a:xfrm>
          <a:prstGeom prst="rect">
            <a:avLst/>
          </a:prstGeom>
        </p:spPr>
        <p:txBody>
          <a:bodyPr vert="horz" lIns="90727" tIns="45363" rIns="90727" bIns="45363" rtlCol="0"/>
          <a:lstStyle>
            <a:lvl1pPr algn="l">
              <a:defRPr sz="1200"/>
            </a:lvl1pPr>
          </a:lstStyle>
          <a:p>
            <a:endParaRPr lang="nl-BE"/>
          </a:p>
        </p:txBody>
      </p:sp>
      <p:sp>
        <p:nvSpPr>
          <p:cNvPr id="3" name="Tijdelijke aanduiding voor datum 2"/>
          <p:cNvSpPr>
            <a:spLocks noGrp="1"/>
          </p:cNvSpPr>
          <p:nvPr>
            <p:ph type="dt" idx="1"/>
          </p:nvPr>
        </p:nvSpPr>
        <p:spPr>
          <a:xfrm>
            <a:off x="3776866" y="0"/>
            <a:ext cx="2890665" cy="496809"/>
          </a:xfrm>
          <a:prstGeom prst="rect">
            <a:avLst/>
          </a:prstGeom>
        </p:spPr>
        <p:txBody>
          <a:bodyPr vert="horz" lIns="90727" tIns="45363" rIns="90727" bIns="45363" rtlCol="0"/>
          <a:lstStyle>
            <a:lvl1pPr algn="r">
              <a:defRPr sz="1200"/>
            </a:lvl1pPr>
          </a:lstStyle>
          <a:p>
            <a:fld id="{E06CDA31-078D-41FF-9126-52A3AA577562}" type="datetimeFigureOut">
              <a:rPr lang="nl-BE" smtClean="0"/>
              <a:t>05-12-2017</a:t>
            </a:fld>
            <a:endParaRPr lang="nl-BE"/>
          </a:p>
        </p:txBody>
      </p:sp>
      <p:sp>
        <p:nvSpPr>
          <p:cNvPr id="4" name="Tijdelijke aanduiding voor dia-afbeelding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0727" tIns="45363" rIns="90727" bIns="45363" rtlCol="0" anchor="ctr"/>
          <a:lstStyle/>
          <a:p>
            <a:endParaRPr lang="nl-BE"/>
          </a:p>
        </p:txBody>
      </p:sp>
      <p:sp>
        <p:nvSpPr>
          <p:cNvPr id="5" name="Tijdelijke aanduiding voor notities 4"/>
          <p:cNvSpPr>
            <a:spLocks noGrp="1"/>
          </p:cNvSpPr>
          <p:nvPr>
            <p:ph type="body" sz="quarter" idx="3"/>
          </p:nvPr>
        </p:nvSpPr>
        <p:spPr>
          <a:xfrm>
            <a:off x="666598" y="4715710"/>
            <a:ext cx="5335893" cy="4466511"/>
          </a:xfrm>
          <a:prstGeom prst="rect">
            <a:avLst/>
          </a:prstGeom>
        </p:spPr>
        <p:txBody>
          <a:bodyPr vert="horz" lIns="90727" tIns="45363" rIns="90727" bIns="45363"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28242"/>
            <a:ext cx="2890665" cy="496809"/>
          </a:xfrm>
          <a:prstGeom prst="rect">
            <a:avLst/>
          </a:prstGeom>
        </p:spPr>
        <p:txBody>
          <a:bodyPr vert="horz" lIns="90727" tIns="45363" rIns="90727" bIns="45363"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776866" y="9428242"/>
            <a:ext cx="2890665" cy="496809"/>
          </a:xfrm>
          <a:prstGeom prst="rect">
            <a:avLst/>
          </a:prstGeom>
        </p:spPr>
        <p:txBody>
          <a:bodyPr vert="horz" lIns="90727" tIns="45363" rIns="90727" bIns="45363" rtlCol="0" anchor="b"/>
          <a:lstStyle>
            <a:lvl1pPr algn="r">
              <a:defRPr sz="1200"/>
            </a:lvl1pPr>
          </a:lstStyle>
          <a:p>
            <a:fld id="{1402135A-9F48-4B98-8EE4-76F07E4B658E}" type="slidenum">
              <a:rPr lang="nl-BE" smtClean="0"/>
              <a:t>‹nr.›</a:t>
            </a:fld>
            <a:endParaRPr lang="nl-BE"/>
          </a:p>
        </p:txBody>
      </p:sp>
    </p:spTree>
    <p:extLst>
      <p:ext uri="{BB962C8B-B14F-4D97-AF65-F5344CB8AC3E}">
        <p14:creationId xmlns:p14="http://schemas.microsoft.com/office/powerpoint/2010/main" val="385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Onze plannen?</a:t>
            </a:r>
          </a:p>
          <a:p>
            <a:endParaRPr lang="nl-BE" dirty="0" smtClean="0"/>
          </a:p>
          <a:p>
            <a:pPr marL="170113" indent="-170113">
              <a:buFont typeface="Arial" panose="020B0604020202020204" pitchFamily="34" charset="0"/>
              <a:buChar char="•"/>
            </a:pPr>
            <a:r>
              <a:rPr lang="nl-BE" dirty="0"/>
              <a:t>Het realiseren van een maatschappelijke meerwaarde op vlak van gezondheid. Om een goed leven te bevorderen bouwen we aan een samenleving waarin mensen zich op fysiek en mentaal vlak gezond voelen. </a:t>
            </a:r>
          </a:p>
          <a:p>
            <a:pPr marL="170113" indent="-170113">
              <a:buFont typeface="Arial" panose="020B0604020202020204" pitchFamily="34" charset="0"/>
              <a:buChar char="•"/>
            </a:pPr>
            <a:endParaRPr lang="nl-BE" dirty="0"/>
          </a:p>
          <a:p>
            <a:pPr marL="170113" indent="-170113">
              <a:buFont typeface="Arial" panose="020B0604020202020204" pitchFamily="34" charset="0"/>
              <a:buChar char="•"/>
            </a:pPr>
            <a:r>
              <a:rPr lang="nl-BE" dirty="0"/>
              <a:t>Klanten hebben die tevreden zijn over de dienstverlening en dit bevestigen door hun lidmaatschap. Om dit te bereiken sturen, ondersteunen en verstevigen we onze ledenrelatie. Essentieel is dat het lid een meerwaarde ervaart door de keuze voor lidmaatschap CM.</a:t>
            </a:r>
            <a:br>
              <a:rPr lang="nl-BE" dirty="0"/>
            </a:br>
            <a:endParaRPr lang="nl-BE" dirty="0"/>
          </a:p>
          <a:p>
            <a:pPr marL="170113" indent="-170113">
              <a:buFont typeface="Arial" panose="020B0604020202020204" pitchFamily="34" charset="0"/>
              <a:buChar char="•"/>
            </a:pPr>
            <a:r>
              <a:rPr lang="nl-BE" dirty="0"/>
              <a:t>Het opstarten van ondernemingen op vlak van welzijn en gezondheid.</a:t>
            </a:r>
          </a:p>
        </p:txBody>
      </p:sp>
      <p:sp>
        <p:nvSpPr>
          <p:cNvPr id="4" name="Tijdelijke aanduiding voor dianummer 3"/>
          <p:cNvSpPr>
            <a:spLocks noGrp="1"/>
          </p:cNvSpPr>
          <p:nvPr>
            <p:ph type="sldNum" sz="quarter" idx="10"/>
          </p:nvPr>
        </p:nvSpPr>
        <p:spPr/>
        <p:txBody>
          <a:bodyPr/>
          <a:lstStyle/>
          <a:p>
            <a:fld id="{0254AB9E-A5EE-4257-86FF-18108F366270}" type="slidenum">
              <a:rPr lang="nl-BE" smtClean="0"/>
              <a:t>1</a:t>
            </a:fld>
            <a:endParaRPr lang="nl-BE"/>
          </a:p>
        </p:txBody>
      </p:sp>
    </p:spTree>
    <p:extLst>
      <p:ext uri="{BB962C8B-B14F-4D97-AF65-F5344CB8AC3E}">
        <p14:creationId xmlns:p14="http://schemas.microsoft.com/office/powerpoint/2010/main" val="1502317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100" b="0" dirty="0" smtClean="0">
                <a:solidFill>
                  <a:schemeClr val="tx1">
                    <a:lumMod val="65000"/>
                    <a:lumOff val="35000"/>
                  </a:schemeClr>
                </a:solidFill>
              </a:rPr>
              <a:t>Cf. WHO- definitie </a:t>
            </a:r>
            <a:r>
              <a:rPr lang="nl-BE" sz="1100" b="0" dirty="0" err="1" smtClean="0">
                <a:solidFill>
                  <a:schemeClr val="tx1">
                    <a:lumMod val="65000"/>
                    <a:lumOff val="35000"/>
                  </a:schemeClr>
                </a:solidFill>
              </a:rPr>
              <a:t>mental</a:t>
            </a:r>
            <a:r>
              <a:rPr lang="nl-BE" sz="1100" b="0" dirty="0" smtClean="0">
                <a:solidFill>
                  <a:schemeClr val="tx1">
                    <a:lumMod val="65000"/>
                    <a:lumOff val="35000"/>
                  </a:schemeClr>
                </a:solidFill>
              </a:rPr>
              <a:t> health (2001)</a:t>
            </a:r>
            <a:br>
              <a:rPr lang="nl-BE" sz="1100" b="0" dirty="0" smtClean="0">
                <a:solidFill>
                  <a:schemeClr val="tx1">
                    <a:lumMod val="65000"/>
                    <a:lumOff val="35000"/>
                  </a:schemeClr>
                </a:solidFill>
              </a:rPr>
            </a:br>
            <a:r>
              <a:rPr lang="nl-BE" sz="1200" b="0" dirty="0" smtClean="0">
                <a:solidFill>
                  <a:schemeClr val="tx1">
                    <a:lumMod val="65000"/>
                    <a:lumOff val="35000"/>
                  </a:schemeClr>
                </a:solidFill>
                <a:latin typeface="+mn-lt"/>
                <a:ea typeface="+mn-ea"/>
                <a:cs typeface="+mn-cs"/>
              </a:rPr>
              <a:t>‘</a:t>
            </a:r>
            <a:r>
              <a:rPr lang="en-US" sz="1200" b="0" i="1" dirty="0" smtClean="0">
                <a:solidFill>
                  <a:schemeClr val="tx1">
                    <a:lumMod val="65000"/>
                    <a:lumOff val="35000"/>
                  </a:schemeClr>
                </a:solidFill>
                <a:latin typeface="+mn-lt"/>
                <a:ea typeface="+mn-ea"/>
                <a:cs typeface="+mn-cs"/>
              </a:rPr>
              <a:t>Mental health is defined as a </a:t>
            </a:r>
            <a:r>
              <a:rPr lang="en-US" sz="1200" b="0" i="1" dirty="0" smtClean="0">
                <a:solidFill>
                  <a:srgbClr val="92D050"/>
                </a:solidFill>
                <a:latin typeface="+mn-lt"/>
                <a:ea typeface="+mn-ea"/>
                <a:cs typeface="+mn-cs"/>
              </a:rPr>
              <a:t>state of well-being </a:t>
            </a:r>
            <a:r>
              <a:rPr lang="en-US" sz="1200" b="0" i="1" dirty="0" smtClean="0">
                <a:solidFill>
                  <a:schemeClr val="tx1">
                    <a:lumMod val="65000"/>
                    <a:lumOff val="35000"/>
                  </a:schemeClr>
                </a:solidFill>
                <a:latin typeface="+mn-lt"/>
                <a:ea typeface="+mn-ea"/>
                <a:cs typeface="+mn-cs"/>
              </a:rPr>
              <a:t>in which every individual realizes his or her own potential, </a:t>
            </a:r>
            <a:r>
              <a:rPr lang="en-US" sz="1200" b="0" i="1" dirty="0" smtClean="0">
                <a:solidFill>
                  <a:srgbClr val="92D050"/>
                </a:solidFill>
                <a:latin typeface="+mn-lt"/>
                <a:ea typeface="+mn-ea"/>
                <a:cs typeface="+mn-cs"/>
              </a:rPr>
              <a:t>can cope with the normal stresses of life</a:t>
            </a:r>
            <a:r>
              <a:rPr lang="en-US" sz="1200" b="0" i="1" dirty="0" smtClean="0">
                <a:solidFill>
                  <a:schemeClr val="tx1">
                    <a:lumMod val="65000"/>
                    <a:lumOff val="35000"/>
                  </a:schemeClr>
                </a:solidFill>
                <a:latin typeface="+mn-lt"/>
                <a:ea typeface="+mn-ea"/>
                <a:cs typeface="+mn-cs"/>
              </a:rPr>
              <a:t>, can work productively and fruitfully, and is able to make a contribution to her or his community.’</a:t>
            </a:r>
          </a:p>
          <a:p>
            <a:endParaRPr lang="en-US" sz="1200" b="0" i="1" dirty="0" smtClean="0">
              <a:solidFill>
                <a:schemeClr val="tx1">
                  <a:lumMod val="65000"/>
                  <a:lumOff val="35000"/>
                </a:schemeClr>
              </a:solidFill>
              <a:latin typeface="+mn-lt"/>
              <a:ea typeface="+mn-ea"/>
              <a:cs typeface="+mn-cs"/>
            </a:endParaRPr>
          </a:p>
          <a:p>
            <a:pPr marL="0" indent="0">
              <a:buNone/>
            </a:pPr>
            <a:r>
              <a:rPr lang="nl-NL" sz="1200" dirty="0" smtClean="0">
                <a:solidFill>
                  <a:schemeClr val="tx1">
                    <a:lumMod val="65000"/>
                    <a:lumOff val="35000"/>
                  </a:schemeClr>
                </a:solidFill>
                <a:sym typeface="Wingdings" panose="05000000000000000000" pitchFamily="2" charset="2"/>
              </a:rPr>
              <a:t>Nieuwe beweging voor gezondheidsbeleid?</a:t>
            </a:r>
            <a:endParaRPr lang="nl-NL" sz="1200" dirty="0" smtClean="0">
              <a:solidFill>
                <a:schemeClr val="tx1">
                  <a:lumMod val="65000"/>
                  <a:lumOff val="35000"/>
                </a:schemeClr>
              </a:solidFill>
            </a:endParaRPr>
          </a:p>
          <a:p>
            <a:pPr marL="0" indent="0">
              <a:buNone/>
            </a:pPr>
            <a:r>
              <a:rPr lang="nl-BE" sz="1200" dirty="0" smtClean="0">
                <a:solidFill>
                  <a:schemeClr val="tx1">
                    <a:lumMod val="65000"/>
                    <a:lumOff val="35000"/>
                  </a:schemeClr>
                </a:solidFill>
              </a:rPr>
              <a:t>Empirisch onderzoek Nederland bij &gt;1900 stakeholders (artsen, zieken, beleidsmakers, verpleegkundigen,..): </a:t>
            </a:r>
          </a:p>
          <a:p>
            <a:pPr marL="0" indent="0">
              <a:buNone/>
            </a:pPr>
            <a:r>
              <a:rPr lang="nl-BE" sz="1200" dirty="0" smtClean="0">
                <a:solidFill>
                  <a:schemeClr val="tx1">
                    <a:lumMod val="65000"/>
                    <a:lumOff val="35000"/>
                  </a:schemeClr>
                </a:solidFill>
              </a:rPr>
              <a:t>“Kan de benadering van Huber worden geoperationaliseerd?”</a:t>
            </a:r>
            <a:br>
              <a:rPr lang="nl-BE" sz="1200" dirty="0" smtClean="0">
                <a:solidFill>
                  <a:schemeClr val="tx1">
                    <a:lumMod val="65000"/>
                    <a:lumOff val="35000"/>
                  </a:schemeClr>
                </a:solidFill>
              </a:rPr>
            </a:br>
            <a:r>
              <a:rPr lang="nl-BE" sz="1200" dirty="0" smtClean="0">
                <a:solidFill>
                  <a:schemeClr val="tx1">
                    <a:lumMod val="65000"/>
                    <a:lumOff val="35000"/>
                  </a:schemeClr>
                </a:solidFill>
              </a:rPr>
              <a:t>Doelen : </a:t>
            </a:r>
            <a:br>
              <a:rPr lang="nl-BE" sz="1200" dirty="0" smtClean="0">
                <a:solidFill>
                  <a:schemeClr val="tx1">
                    <a:lumMod val="65000"/>
                    <a:lumOff val="35000"/>
                  </a:schemeClr>
                </a:solidFill>
              </a:rPr>
            </a:br>
            <a:r>
              <a:rPr lang="nl-BE" sz="1200" dirty="0" smtClean="0">
                <a:solidFill>
                  <a:schemeClr val="tx1">
                    <a:lumMod val="65000"/>
                    <a:lumOff val="35000"/>
                  </a:schemeClr>
                </a:solidFill>
              </a:rPr>
              <a:t>- nieuwe formulering evalueren</a:t>
            </a:r>
            <a:br>
              <a:rPr lang="nl-BE" sz="1200" dirty="0" smtClean="0">
                <a:solidFill>
                  <a:schemeClr val="tx1">
                    <a:lumMod val="65000"/>
                    <a:lumOff val="35000"/>
                  </a:schemeClr>
                </a:solidFill>
              </a:rPr>
            </a:br>
            <a:r>
              <a:rPr lang="nl-BE" sz="1200" dirty="0" smtClean="0">
                <a:solidFill>
                  <a:schemeClr val="tx1">
                    <a:lumMod val="65000"/>
                    <a:lumOff val="35000"/>
                  </a:schemeClr>
                </a:solidFill>
              </a:rPr>
              <a:t>- voorstellen indicatoren voor gezondheid</a:t>
            </a:r>
          </a:p>
          <a:p>
            <a:endParaRPr lang="nl-BE" dirty="0" smtClean="0"/>
          </a:p>
          <a:p>
            <a:pPr marL="342900" indent="-342900">
              <a:buFont typeface="Arial" panose="020B0604020202020204" pitchFamily="34" charset="0"/>
              <a:buChar char="•"/>
            </a:pPr>
            <a:r>
              <a:rPr lang="nl-BE" sz="1200" kern="0" dirty="0" smtClean="0">
                <a:solidFill>
                  <a:schemeClr val="tx1">
                    <a:lumMod val="65000"/>
                    <a:lumOff val="35000"/>
                  </a:schemeClr>
                </a:solidFill>
              </a:rPr>
              <a:t>eigen regie (cf. CASMA</a:t>
            </a:r>
            <a:r>
              <a:rPr lang="nl-BE" sz="1200" kern="0" baseline="0" dirty="0" smtClean="0">
                <a:solidFill>
                  <a:schemeClr val="tx1">
                    <a:lumMod val="65000"/>
                    <a:lumOff val="35000"/>
                  </a:schemeClr>
                </a:solidFill>
              </a:rPr>
              <a:t> van Voka)</a:t>
            </a:r>
            <a:endParaRPr lang="nl-BE" sz="1200" kern="0" dirty="0" smtClean="0">
              <a:solidFill>
                <a:schemeClr val="tx1">
                  <a:lumMod val="65000"/>
                  <a:lumOff val="35000"/>
                </a:schemeClr>
              </a:solidFill>
            </a:endParaRPr>
          </a:p>
          <a:p>
            <a:pPr marL="342900" indent="-342900">
              <a:buFont typeface="Arial" panose="020B0604020202020204" pitchFamily="34" charset="0"/>
              <a:buChar char="•"/>
            </a:pPr>
            <a:r>
              <a:rPr lang="nl-BE" sz="1200" kern="0" dirty="0" smtClean="0">
                <a:solidFill>
                  <a:schemeClr val="tx1">
                    <a:lumMod val="65000"/>
                    <a:lumOff val="35000"/>
                  </a:schemeClr>
                </a:solidFill>
              </a:rPr>
              <a:t>gezondheid in meerdere dimensies: </a:t>
            </a:r>
            <a:r>
              <a:rPr lang="nl-BE" sz="1200" kern="0" dirty="0" smtClean="0">
                <a:solidFill>
                  <a:schemeClr val="tx1">
                    <a:lumMod val="65000"/>
                    <a:lumOff val="35000"/>
                  </a:schemeClr>
                </a:solidFill>
                <a:sym typeface="Wingdings" panose="05000000000000000000" pitchFamily="2" charset="2"/>
              </a:rPr>
              <a:t>g</a:t>
            </a:r>
            <a:r>
              <a:rPr lang="nl-BE" sz="1200" kern="0" dirty="0" smtClean="0">
                <a:solidFill>
                  <a:schemeClr val="tx1">
                    <a:lumMod val="65000"/>
                    <a:lumOff val="35000"/>
                  </a:schemeClr>
                </a:solidFill>
              </a:rPr>
              <a:t>ezondheidsbeleving</a:t>
            </a:r>
          </a:p>
          <a:p>
            <a:pPr marL="342900" indent="-342900">
              <a:buFont typeface="Arial" panose="020B0604020202020204" pitchFamily="34" charset="0"/>
              <a:buChar char="•"/>
            </a:pPr>
            <a:r>
              <a:rPr lang="nl-BE" sz="1200" kern="0" dirty="0" smtClean="0">
                <a:solidFill>
                  <a:schemeClr val="tx1">
                    <a:lumMod val="65000"/>
                    <a:lumOff val="35000"/>
                  </a:schemeClr>
                </a:solidFill>
              </a:rPr>
              <a:t>gezondheid als middel en niet als doel</a:t>
            </a:r>
          </a:p>
          <a:p>
            <a:pPr marL="342900" indent="-342900">
              <a:buFont typeface="Arial" panose="020B0604020202020204" pitchFamily="34" charset="0"/>
              <a:buChar char="•"/>
            </a:pPr>
            <a:r>
              <a:rPr lang="nl-BE" sz="1200" kern="0" dirty="0" smtClean="0">
                <a:solidFill>
                  <a:schemeClr val="tx1">
                    <a:lumMod val="65000"/>
                    <a:lumOff val="35000"/>
                  </a:schemeClr>
                </a:solidFill>
              </a:rPr>
              <a:t>meer van reactief/</a:t>
            </a:r>
            <a:r>
              <a:rPr lang="nl-BE" sz="1200" kern="0" dirty="0" err="1" smtClean="0">
                <a:solidFill>
                  <a:schemeClr val="tx1">
                    <a:lumMod val="65000"/>
                    <a:lumOff val="35000"/>
                  </a:schemeClr>
                </a:solidFill>
              </a:rPr>
              <a:t>reparatief</a:t>
            </a:r>
            <a:r>
              <a:rPr lang="nl-BE" sz="1200" kern="0" dirty="0" smtClean="0">
                <a:solidFill>
                  <a:schemeClr val="tx1">
                    <a:lumMod val="65000"/>
                    <a:lumOff val="35000"/>
                  </a:schemeClr>
                </a:solidFill>
              </a:rPr>
              <a:t> naar preventief</a:t>
            </a:r>
          </a:p>
          <a:p>
            <a:endParaRPr lang="nl-BE" dirty="0"/>
          </a:p>
        </p:txBody>
      </p:sp>
      <p:sp>
        <p:nvSpPr>
          <p:cNvPr id="4" name="Tijdelijke aanduiding voor dianummer 3"/>
          <p:cNvSpPr>
            <a:spLocks noGrp="1"/>
          </p:cNvSpPr>
          <p:nvPr>
            <p:ph type="sldNum" sz="quarter" idx="10"/>
          </p:nvPr>
        </p:nvSpPr>
        <p:spPr/>
        <p:txBody>
          <a:bodyPr/>
          <a:lstStyle/>
          <a:p>
            <a:fld id="{1402135A-9F48-4B98-8EE4-76F07E4B658E}" type="slidenum">
              <a:rPr lang="nl-BE" smtClean="0"/>
              <a:t>12</a:t>
            </a:fld>
            <a:endParaRPr lang="nl-BE"/>
          </a:p>
        </p:txBody>
      </p:sp>
    </p:spTree>
    <p:extLst>
      <p:ext uri="{BB962C8B-B14F-4D97-AF65-F5344CB8AC3E}">
        <p14:creationId xmlns:p14="http://schemas.microsoft.com/office/powerpoint/2010/main" val="3063284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dirty="0" smtClean="0">
                <a:solidFill>
                  <a:schemeClr val="tx1">
                    <a:lumMod val="65000"/>
                    <a:lumOff val="35000"/>
                  </a:schemeClr>
                </a:solidFill>
              </a:rPr>
              <a:t>Volledig’ bio-</a:t>
            </a:r>
            <a:r>
              <a:rPr lang="nl-BE" sz="1200" b="0" dirty="0" err="1" smtClean="0">
                <a:solidFill>
                  <a:schemeClr val="tx1">
                    <a:lumMod val="65000"/>
                    <a:lumOff val="35000"/>
                  </a:schemeClr>
                </a:solidFill>
              </a:rPr>
              <a:t>psycho</a:t>
            </a:r>
            <a:r>
              <a:rPr lang="nl-BE" sz="1200" b="0" dirty="0" smtClean="0">
                <a:solidFill>
                  <a:schemeClr val="tx1">
                    <a:lumMod val="65000"/>
                    <a:lumOff val="35000"/>
                  </a:schemeClr>
                </a:solidFill>
              </a:rPr>
              <a:t>-sociaal welzijn is geen vereiste om zich gezond te voelen</a:t>
            </a:r>
            <a:br>
              <a:rPr lang="nl-BE" sz="1200" b="0" dirty="0" smtClean="0">
                <a:solidFill>
                  <a:schemeClr val="tx1">
                    <a:lumMod val="65000"/>
                    <a:lumOff val="35000"/>
                  </a:schemeClr>
                </a:solidFill>
              </a:rPr>
            </a:br>
            <a:r>
              <a:rPr lang="nl-BE" sz="1200" b="0" dirty="0" smtClean="0">
                <a:solidFill>
                  <a:schemeClr val="tx1">
                    <a:lumMod val="65000"/>
                    <a:lumOff val="35000"/>
                  </a:schemeClr>
                </a:solidFill>
              </a:rPr>
              <a:t>De mens in al zijn aspecten staat centraal, niet de ziekte</a:t>
            </a:r>
            <a:br>
              <a:rPr lang="nl-BE" sz="1200" b="0" dirty="0" smtClean="0">
                <a:solidFill>
                  <a:schemeClr val="tx1">
                    <a:lumMod val="65000"/>
                    <a:lumOff val="35000"/>
                  </a:schemeClr>
                </a:solidFill>
              </a:rPr>
            </a:br>
            <a:r>
              <a:rPr lang="nl-BE" sz="1200" b="0" dirty="0" smtClean="0">
                <a:solidFill>
                  <a:schemeClr val="tx1">
                    <a:lumMod val="65000"/>
                    <a:lumOff val="35000"/>
                  </a:schemeClr>
                </a:solidFill>
              </a:rPr>
              <a:t>Aangesproken in k</a:t>
            </a:r>
            <a:r>
              <a:rPr lang="nl-BE" sz="1200" b="0" u="sng" dirty="0" smtClean="0">
                <a:solidFill>
                  <a:schemeClr val="tx1">
                    <a:lumMod val="65000"/>
                    <a:lumOff val="35000"/>
                  </a:schemeClr>
                </a:solidFill>
              </a:rPr>
              <a:t>r</a:t>
            </a:r>
            <a:r>
              <a:rPr lang="nl-BE" sz="1200" b="0" dirty="0" smtClean="0">
                <a:solidFill>
                  <a:schemeClr val="tx1">
                    <a:lumMod val="65000"/>
                    <a:lumOff val="35000"/>
                  </a:schemeClr>
                </a:solidFill>
              </a:rPr>
              <a:t>acht </a:t>
            </a:r>
            <a:r>
              <a:rPr lang="nl-BE" sz="1200" b="0" dirty="0" err="1" smtClean="0">
                <a:solidFill>
                  <a:schemeClr val="tx1">
                    <a:lumMod val="65000"/>
                    <a:lumOff val="35000"/>
                  </a:schemeClr>
                </a:solidFill>
              </a:rPr>
              <a:t>ipv</a:t>
            </a:r>
            <a:r>
              <a:rPr lang="nl-BE" sz="1200" b="0" dirty="0" smtClean="0">
                <a:solidFill>
                  <a:schemeClr val="tx1">
                    <a:lumMod val="65000"/>
                    <a:lumOff val="35000"/>
                  </a:schemeClr>
                </a:solidFill>
              </a:rPr>
              <a:t> k</a:t>
            </a:r>
            <a:r>
              <a:rPr lang="nl-BE" sz="1200" b="0" u="sng" dirty="0" smtClean="0">
                <a:solidFill>
                  <a:schemeClr val="tx1">
                    <a:lumMod val="65000"/>
                    <a:lumOff val="35000"/>
                  </a:schemeClr>
                </a:solidFill>
              </a:rPr>
              <a:t>l</a:t>
            </a:r>
            <a:r>
              <a:rPr lang="nl-BE" sz="1200" b="0" dirty="0" smtClean="0">
                <a:solidFill>
                  <a:schemeClr val="tx1">
                    <a:lumMod val="65000"/>
                    <a:lumOff val="35000"/>
                  </a:schemeClr>
                </a:solidFill>
              </a:rPr>
              <a:t>acht</a:t>
            </a:r>
            <a:br>
              <a:rPr lang="nl-BE" sz="1200" b="0" dirty="0" smtClean="0">
                <a:solidFill>
                  <a:schemeClr val="tx1">
                    <a:lumMod val="65000"/>
                    <a:lumOff val="35000"/>
                  </a:schemeClr>
                </a:solidFill>
              </a:rPr>
            </a:br>
            <a:r>
              <a:rPr lang="nl-BE" sz="1050" b="0" dirty="0" smtClean="0">
                <a:solidFill>
                  <a:schemeClr val="tx1">
                    <a:lumMod val="65000"/>
                    <a:lumOff val="35000"/>
                  </a:schemeClr>
                </a:solidFill>
              </a:rPr>
              <a:t>Ook indien ziek, nog groot gebied van gezondheid</a:t>
            </a:r>
            <a:br>
              <a:rPr lang="nl-BE" sz="1050" b="0" dirty="0" smtClean="0">
                <a:solidFill>
                  <a:schemeClr val="tx1">
                    <a:lumMod val="65000"/>
                    <a:lumOff val="35000"/>
                  </a:schemeClr>
                </a:solidFill>
              </a:rPr>
            </a:br>
            <a:r>
              <a:rPr lang="nl-BE" sz="1050" b="0" dirty="0" err="1" smtClean="0">
                <a:solidFill>
                  <a:schemeClr val="tx1">
                    <a:lumMod val="65000"/>
                    <a:lumOff val="35000"/>
                  </a:schemeClr>
                </a:solidFill>
              </a:rPr>
              <a:t>Gezondheid</a:t>
            </a:r>
            <a:r>
              <a:rPr lang="nl-BE" sz="1050" b="0" dirty="0" smtClean="0">
                <a:solidFill>
                  <a:schemeClr val="tx1">
                    <a:lumMod val="65000"/>
                    <a:lumOff val="35000"/>
                  </a:schemeClr>
                </a:solidFill>
              </a:rPr>
              <a:t> kan altijd versterkt worden</a:t>
            </a:r>
            <a:br>
              <a:rPr lang="nl-BE" sz="1050" b="0" dirty="0" smtClean="0">
                <a:solidFill>
                  <a:schemeClr val="tx1">
                    <a:lumMod val="65000"/>
                    <a:lumOff val="35000"/>
                  </a:schemeClr>
                </a:solidFill>
              </a:rPr>
            </a:br>
            <a:endParaRPr lang="nl-BE" dirty="0"/>
          </a:p>
        </p:txBody>
      </p:sp>
      <p:sp>
        <p:nvSpPr>
          <p:cNvPr id="4" name="Tijdelijke aanduiding voor dianummer 3"/>
          <p:cNvSpPr>
            <a:spLocks noGrp="1"/>
          </p:cNvSpPr>
          <p:nvPr>
            <p:ph type="sldNum" sz="quarter" idx="10"/>
          </p:nvPr>
        </p:nvSpPr>
        <p:spPr/>
        <p:txBody>
          <a:bodyPr/>
          <a:lstStyle/>
          <a:p>
            <a:fld id="{1402135A-9F48-4B98-8EE4-76F07E4B658E}" type="slidenum">
              <a:rPr lang="nl-BE" smtClean="0"/>
              <a:t>13</a:t>
            </a:fld>
            <a:endParaRPr lang="nl-BE"/>
          </a:p>
        </p:txBody>
      </p:sp>
    </p:spTree>
    <p:extLst>
      <p:ext uri="{BB962C8B-B14F-4D97-AF65-F5344CB8AC3E}">
        <p14:creationId xmlns:p14="http://schemas.microsoft.com/office/powerpoint/2010/main" val="2412074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0" dirty="0" smtClean="0">
                <a:solidFill>
                  <a:schemeClr val="tx1">
                    <a:lumMod val="65000"/>
                    <a:lumOff val="35000"/>
                  </a:schemeClr>
                </a:solidFill>
              </a:rPr>
              <a:t>Concept positieve gezondheid is gericht op het</a:t>
            </a:r>
            <a:r>
              <a:rPr lang="nl-BE" sz="1200" kern="0" dirty="0" smtClean="0">
                <a:solidFill>
                  <a:schemeClr val="tx1"/>
                </a:solidFill>
              </a:rPr>
              <a:t> </a:t>
            </a:r>
            <a:r>
              <a:rPr lang="nl-BE" sz="1200" kern="0" dirty="0" smtClean="0">
                <a:solidFill>
                  <a:srgbClr val="92D050"/>
                </a:solidFill>
              </a:rPr>
              <a:t>individu</a:t>
            </a:r>
            <a:r>
              <a:rPr lang="nl-BE" sz="1200" kern="0" dirty="0" smtClean="0">
                <a:solidFill>
                  <a:schemeClr val="tx1"/>
                </a:solidFill>
              </a:rPr>
              <a:t> </a:t>
            </a:r>
            <a:r>
              <a:rPr lang="nl-BE" sz="1200" kern="0" dirty="0" smtClean="0">
                <a:solidFill>
                  <a:schemeClr val="tx1">
                    <a:lumMod val="65000"/>
                    <a:lumOff val="35000"/>
                  </a:schemeClr>
                </a:solidFill>
              </a:rPr>
              <a:t>(mens centraal)</a:t>
            </a:r>
          </a:p>
          <a:p>
            <a:endParaRPr lang="nl-BE" sz="1200" kern="0" dirty="0" smtClean="0">
              <a:solidFill>
                <a:schemeClr val="tx1"/>
              </a:solidFill>
            </a:endParaRPr>
          </a:p>
          <a:p>
            <a:r>
              <a:rPr lang="nl-BE" sz="1200" kern="0" dirty="0" smtClean="0">
                <a:solidFill>
                  <a:schemeClr val="tx1">
                    <a:lumMod val="65000"/>
                    <a:lumOff val="35000"/>
                  </a:schemeClr>
                </a:solidFill>
              </a:rPr>
              <a:t>Een gezond individu kan enkel functioneren in een optimale </a:t>
            </a:r>
            <a:r>
              <a:rPr lang="nl-BE" sz="1200" kern="0" dirty="0" err="1" smtClean="0">
                <a:solidFill>
                  <a:schemeClr val="tx1">
                    <a:lumMod val="65000"/>
                    <a:lumOff val="35000"/>
                  </a:schemeClr>
                </a:solidFill>
              </a:rPr>
              <a:t>gezondheidsbevorderende</a:t>
            </a:r>
            <a:r>
              <a:rPr lang="nl-BE" sz="1200" kern="0" dirty="0" smtClean="0">
                <a:solidFill>
                  <a:schemeClr val="tx1"/>
                </a:solidFill>
              </a:rPr>
              <a:t> </a:t>
            </a:r>
            <a:r>
              <a:rPr lang="nl-BE" sz="1200" kern="0" dirty="0" smtClean="0">
                <a:solidFill>
                  <a:srgbClr val="92D050"/>
                </a:solidFill>
              </a:rPr>
              <a:t>omgeving</a:t>
            </a:r>
          </a:p>
          <a:p>
            <a:endParaRPr lang="nl-BE" sz="1200" kern="0" dirty="0" smtClean="0">
              <a:solidFill>
                <a:schemeClr val="tx1"/>
              </a:solidFill>
            </a:endParaRPr>
          </a:p>
          <a:p>
            <a:r>
              <a:rPr lang="nl-BE" sz="1200" kern="0" dirty="0" smtClean="0">
                <a:solidFill>
                  <a:schemeClr val="tx1">
                    <a:lumMod val="65000"/>
                    <a:lumOff val="35000"/>
                  </a:schemeClr>
                </a:solidFill>
              </a:rPr>
              <a:t>Omgeving:</a:t>
            </a:r>
          </a:p>
          <a:p>
            <a:pPr marL="342900" indent="-342900">
              <a:buFontTx/>
              <a:buChar char="-"/>
            </a:pPr>
            <a:r>
              <a:rPr lang="nl-BE" sz="1200" kern="0" dirty="0" smtClean="0">
                <a:solidFill>
                  <a:schemeClr val="tx1">
                    <a:lumMod val="65000"/>
                    <a:lumOff val="35000"/>
                  </a:schemeClr>
                </a:solidFill>
              </a:rPr>
              <a:t>Fysiek</a:t>
            </a:r>
          </a:p>
          <a:p>
            <a:pPr marL="342900" indent="-342900">
              <a:buFontTx/>
              <a:buChar char="-"/>
            </a:pPr>
            <a:r>
              <a:rPr lang="nl-BE" sz="1200" kern="0" dirty="0" smtClean="0">
                <a:solidFill>
                  <a:schemeClr val="tx1">
                    <a:lumMod val="65000"/>
                    <a:lumOff val="35000"/>
                  </a:schemeClr>
                </a:solidFill>
              </a:rPr>
              <a:t>Sociaal</a:t>
            </a:r>
          </a:p>
          <a:p>
            <a:pPr marL="342900" indent="-342900">
              <a:buFontTx/>
              <a:buChar char="-"/>
            </a:pPr>
            <a:r>
              <a:rPr lang="nl-BE" sz="1200" kern="0" dirty="0" smtClean="0">
                <a:solidFill>
                  <a:schemeClr val="tx1">
                    <a:lumMod val="65000"/>
                    <a:lumOff val="35000"/>
                  </a:schemeClr>
                </a:solidFill>
              </a:rPr>
              <a:t>Economisch</a:t>
            </a:r>
          </a:p>
          <a:p>
            <a:pPr marL="342900" indent="-342900">
              <a:buFontTx/>
              <a:buChar char="-"/>
            </a:pPr>
            <a:r>
              <a:rPr lang="nl-BE" sz="1200" kern="0" dirty="0" smtClean="0">
                <a:solidFill>
                  <a:schemeClr val="tx1">
                    <a:lumMod val="65000"/>
                    <a:lumOff val="35000"/>
                  </a:schemeClr>
                </a:solidFill>
              </a:rPr>
              <a:t>Politiek </a:t>
            </a:r>
          </a:p>
          <a:p>
            <a:endParaRPr lang="nl-BE" dirty="0"/>
          </a:p>
        </p:txBody>
      </p:sp>
      <p:sp>
        <p:nvSpPr>
          <p:cNvPr id="4" name="Tijdelijke aanduiding voor dianummer 3"/>
          <p:cNvSpPr>
            <a:spLocks noGrp="1"/>
          </p:cNvSpPr>
          <p:nvPr>
            <p:ph type="sldNum" sz="quarter" idx="10"/>
          </p:nvPr>
        </p:nvSpPr>
        <p:spPr/>
        <p:txBody>
          <a:bodyPr/>
          <a:lstStyle/>
          <a:p>
            <a:fld id="{1402135A-9F48-4B98-8EE4-76F07E4B658E}" type="slidenum">
              <a:rPr lang="nl-BE" smtClean="0"/>
              <a:t>17</a:t>
            </a:fld>
            <a:endParaRPr lang="nl-BE"/>
          </a:p>
        </p:txBody>
      </p:sp>
    </p:spTree>
    <p:extLst>
      <p:ext uri="{BB962C8B-B14F-4D97-AF65-F5344CB8AC3E}">
        <p14:creationId xmlns:p14="http://schemas.microsoft.com/office/powerpoint/2010/main" val="3785918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600" dirty="0"/>
          </a:p>
        </p:txBody>
      </p:sp>
      <p:sp>
        <p:nvSpPr>
          <p:cNvPr id="4" name="Tijdelijke aanduiding voor dianummer 3"/>
          <p:cNvSpPr>
            <a:spLocks noGrp="1"/>
          </p:cNvSpPr>
          <p:nvPr>
            <p:ph type="sldNum" sz="quarter" idx="10"/>
          </p:nvPr>
        </p:nvSpPr>
        <p:spPr/>
        <p:txBody>
          <a:bodyPr/>
          <a:lstStyle/>
          <a:p>
            <a:fld id="{921AC9C0-9211-4E19-8366-AD61FCD2BFF2}" type="slidenum">
              <a:rPr lang="en-US" smtClean="0"/>
              <a:t>18</a:t>
            </a:fld>
            <a:endParaRPr lang="en-US"/>
          </a:p>
        </p:txBody>
      </p:sp>
    </p:spTree>
    <p:extLst>
      <p:ext uri="{BB962C8B-B14F-4D97-AF65-F5344CB8AC3E}">
        <p14:creationId xmlns:p14="http://schemas.microsoft.com/office/powerpoint/2010/main" val="944875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u="none" strike="noStrike" kern="1200" baseline="0" dirty="0" smtClean="0">
                <a:solidFill>
                  <a:schemeClr val="tx1"/>
                </a:solidFill>
                <a:latin typeface="+mn-lt"/>
                <a:ea typeface="+mn-ea"/>
                <a:cs typeface="+mn-cs"/>
              </a:rPr>
              <a:t>Werken rond positieve gezondheid kan pas slagen</a:t>
            </a:r>
          </a:p>
          <a:p>
            <a:r>
              <a:rPr lang="nl-BE" sz="1200" b="0" i="0" u="none" strike="noStrike" kern="1200" baseline="0" dirty="0" smtClean="0">
                <a:solidFill>
                  <a:schemeClr val="tx1"/>
                </a:solidFill>
                <a:latin typeface="+mn-lt"/>
                <a:ea typeface="+mn-ea"/>
                <a:cs typeface="+mn-cs"/>
              </a:rPr>
              <a:t>indien het concept </a:t>
            </a:r>
            <a:r>
              <a:rPr lang="nl-BE" sz="1200" b="1" i="0" u="none" strike="noStrike" kern="1200" baseline="0" dirty="0" smtClean="0">
                <a:solidFill>
                  <a:schemeClr val="tx1"/>
                </a:solidFill>
                <a:latin typeface="+mn-lt"/>
                <a:ea typeface="+mn-ea"/>
                <a:cs typeface="+mn-cs"/>
              </a:rPr>
              <a:t>maatschappelijk draagvlak </a:t>
            </a:r>
            <a:r>
              <a:rPr lang="nl-BE" sz="1200" b="0" i="0" u="none" strike="noStrike" kern="1200" baseline="0" dirty="0" smtClean="0">
                <a:solidFill>
                  <a:schemeClr val="tx1"/>
                </a:solidFill>
                <a:latin typeface="+mn-lt"/>
                <a:ea typeface="+mn-ea"/>
                <a:cs typeface="+mn-cs"/>
              </a:rPr>
              <a:t>krijgt</a:t>
            </a:r>
          </a:p>
          <a:p>
            <a:r>
              <a:rPr lang="nl-BE" sz="1200" b="0" i="0" u="none" strike="noStrike" kern="1200" baseline="0" dirty="0" smtClean="0">
                <a:solidFill>
                  <a:schemeClr val="tx1"/>
                </a:solidFill>
                <a:latin typeface="+mn-lt"/>
                <a:ea typeface="+mn-ea"/>
                <a:cs typeface="+mn-cs"/>
              </a:rPr>
              <a:t>- Netwerk positieve gezondheid in België?</a:t>
            </a:r>
          </a:p>
          <a:p>
            <a:r>
              <a:rPr lang="nl-BE" sz="1200" b="0" i="0" u="none" strike="noStrike" kern="1200" baseline="0" dirty="0" smtClean="0">
                <a:solidFill>
                  <a:schemeClr val="tx1"/>
                </a:solidFill>
                <a:latin typeface="+mn-lt"/>
                <a:ea typeface="+mn-ea"/>
                <a:cs typeface="+mn-cs"/>
              </a:rPr>
              <a:t>- Samenwerking met andere Verzekeringsinstellingen</a:t>
            </a:r>
          </a:p>
          <a:p>
            <a:r>
              <a:rPr lang="nl-BE" sz="1200" b="0" i="0" u="none" strike="noStrike" kern="1200" baseline="0" dirty="0" smtClean="0">
                <a:solidFill>
                  <a:schemeClr val="tx1"/>
                </a:solidFill>
                <a:latin typeface="+mn-lt"/>
                <a:ea typeface="+mn-ea"/>
                <a:cs typeface="+mn-cs"/>
              </a:rPr>
              <a:t>- Samenwerking met lokale besturen</a:t>
            </a:r>
          </a:p>
          <a:p>
            <a:r>
              <a:rPr lang="nl-BE" sz="1200" b="0" i="0" u="none" strike="noStrike" kern="1200" baseline="0" dirty="0" smtClean="0">
                <a:solidFill>
                  <a:schemeClr val="tx1"/>
                </a:solidFill>
                <a:latin typeface="+mn-lt"/>
                <a:ea typeface="+mn-ea"/>
                <a:cs typeface="+mn-cs"/>
              </a:rPr>
              <a:t>- Samenwerking met andere middenveldorganisaties</a:t>
            </a:r>
          </a:p>
          <a:p>
            <a:pPr marL="171450" indent="-171450">
              <a:buFontTx/>
              <a:buChar char="-"/>
            </a:pPr>
            <a:r>
              <a:rPr lang="nl-BE" sz="1200" b="0" i="0" u="none" strike="noStrike" kern="1200" baseline="0" dirty="0" smtClean="0">
                <a:solidFill>
                  <a:schemeClr val="tx1"/>
                </a:solidFill>
                <a:latin typeface="+mn-lt"/>
                <a:ea typeface="+mn-ea"/>
                <a:cs typeface="+mn-cs"/>
              </a:rPr>
              <a:t>Samenwerking met zorgverstrekkers, voorzieningen, patiëntenverenigingen,…</a:t>
            </a:r>
          </a:p>
          <a:p>
            <a:pPr marL="171450" indent="-171450">
              <a:buFontTx/>
              <a:buChar char="-"/>
            </a:pPr>
            <a:endParaRPr lang="nl-BE" sz="1200" b="0" i="0" u="none" strike="noStrike" kern="1200" baseline="0" dirty="0" smtClean="0">
              <a:solidFill>
                <a:schemeClr val="tx1"/>
              </a:solidFill>
              <a:latin typeface="+mn-lt"/>
              <a:ea typeface="+mn-ea"/>
              <a:cs typeface="+mn-cs"/>
            </a:endParaRPr>
          </a:p>
          <a:p>
            <a:pPr marL="0" indent="0">
              <a:buFontTx/>
              <a:buNone/>
            </a:pPr>
            <a:r>
              <a:rPr lang="nl-BE" sz="1200" b="0" i="0" u="none" strike="noStrike" kern="1200" baseline="0" dirty="0" smtClean="0">
                <a:solidFill>
                  <a:schemeClr val="tx1"/>
                </a:solidFill>
                <a:latin typeface="+mn-lt"/>
                <a:ea typeface="+mn-ea"/>
                <a:cs typeface="+mn-cs"/>
              </a:rPr>
              <a:t>Vanuit de overheid wordt netwerken sterk gestimuleerd </a:t>
            </a:r>
            <a:r>
              <a:rPr lang="nl-BE" sz="1200" b="0" i="0" u="none" strike="noStrike" kern="1200" baseline="0" dirty="0" err="1" smtClean="0">
                <a:solidFill>
                  <a:schemeClr val="tx1"/>
                </a:solidFill>
                <a:latin typeface="+mn-lt"/>
                <a:ea typeface="+mn-ea"/>
                <a:cs typeface="+mn-cs"/>
              </a:rPr>
              <a:t>ikv</a:t>
            </a:r>
            <a:r>
              <a:rPr lang="nl-BE" sz="1200" b="0" i="0" u="none" strike="noStrike" kern="1200" baseline="0" dirty="0" smtClean="0">
                <a:solidFill>
                  <a:schemeClr val="tx1"/>
                </a:solidFill>
                <a:latin typeface="+mn-lt"/>
                <a:ea typeface="+mn-ea"/>
                <a:cs typeface="+mn-cs"/>
              </a:rPr>
              <a:t> zorg maar (nog) niet </a:t>
            </a:r>
            <a:r>
              <a:rPr lang="nl-BE" sz="1200" b="0" i="0" u="none" strike="noStrike" kern="1200" baseline="0" dirty="0" err="1" smtClean="0">
                <a:solidFill>
                  <a:schemeClr val="tx1"/>
                </a:solidFill>
                <a:latin typeface="+mn-lt"/>
                <a:ea typeface="+mn-ea"/>
                <a:cs typeface="+mn-cs"/>
              </a:rPr>
              <a:t>w.b</a:t>
            </a:r>
            <a:r>
              <a:rPr lang="nl-BE" sz="1200" b="0" i="0" u="none" strike="noStrike" kern="1200" baseline="0" dirty="0" smtClean="0">
                <a:solidFill>
                  <a:schemeClr val="tx1"/>
                </a:solidFill>
                <a:latin typeface="+mn-lt"/>
                <a:ea typeface="+mn-ea"/>
                <a:cs typeface="+mn-cs"/>
              </a:rPr>
              <a:t>. gezondheidsbevordering. </a:t>
            </a:r>
          </a:p>
          <a:p>
            <a:pPr marL="0" indent="0">
              <a:buFontTx/>
              <a:buNone/>
            </a:pPr>
            <a:r>
              <a:rPr lang="nl-BE" sz="1200" b="0" i="0" u="none" strike="noStrike" kern="1200" baseline="0" dirty="0" smtClean="0">
                <a:solidFill>
                  <a:schemeClr val="tx1"/>
                </a:solidFill>
                <a:latin typeface="+mn-lt"/>
                <a:ea typeface="+mn-ea"/>
                <a:cs typeface="+mn-cs"/>
              </a:rPr>
              <a:t>Gezondheid en zorg kan volgens ons niet apart gezien worden maar volgt 1 geheel, is 1 flow. </a:t>
            </a:r>
            <a:endParaRPr lang="nl-BE" dirty="0"/>
          </a:p>
        </p:txBody>
      </p:sp>
      <p:sp>
        <p:nvSpPr>
          <p:cNvPr id="4" name="Tijdelijke aanduiding voor dianummer 3"/>
          <p:cNvSpPr>
            <a:spLocks noGrp="1"/>
          </p:cNvSpPr>
          <p:nvPr>
            <p:ph type="sldNum" sz="quarter" idx="10"/>
          </p:nvPr>
        </p:nvSpPr>
        <p:spPr/>
        <p:txBody>
          <a:bodyPr/>
          <a:lstStyle/>
          <a:p>
            <a:fld id="{1402135A-9F48-4B98-8EE4-76F07E4B658E}" type="slidenum">
              <a:rPr lang="nl-BE" smtClean="0"/>
              <a:t>19</a:t>
            </a:fld>
            <a:endParaRPr lang="nl-BE"/>
          </a:p>
        </p:txBody>
      </p:sp>
    </p:spTree>
    <p:extLst>
      <p:ext uri="{BB962C8B-B14F-4D97-AF65-F5344CB8AC3E}">
        <p14:creationId xmlns:p14="http://schemas.microsoft.com/office/powerpoint/2010/main" val="2154566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r>
              <a:rPr lang="nl-BE" dirty="0" smtClean="0"/>
              <a:t>Het gezondheidsfonds CM is een vereniging die, vanuit een brede kijk op gezondheid, haar leden middelen en diensten aanreikt om hen te helpen een zo kwaliteitsvol mogelijk leven te leiden</a:t>
            </a:r>
          </a:p>
          <a:p>
            <a:r>
              <a:rPr lang="nl-BE" dirty="0" smtClean="0"/>
              <a:t>We staan onze leden bij als ‘welzijns- en </a:t>
            </a:r>
            <a:r>
              <a:rPr lang="nl-BE" dirty="0" err="1" smtClean="0"/>
              <a:t>gezondheidspartner’door</a:t>
            </a:r>
            <a:r>
              <a:rPr lang="nl-BE" dirty="0" smtClean="0"/>
              <a:t> hen te informeren, te begeleiden en te coachen</a:t>
            </a:r>
          </a:p>
          <a:p>
            <a:r>
              <a:rPr lang="nl-BE" dirty="0" smtClean="0"/>
              <a:t>We hanteren hiervoor een holistische/integrale aanpak met betrekking tot de gezondheid en het welzijn van onze leden</a:t>
            </a:r>
            <a:endParaRPr lang="nl-BE" dirty="0"/>
          </a:p>
        </p:txBody>
      </p:sp>
      <p:sp>
        <p:nvSpPr>
          <p:cNvPr id="4" name="Tijdelijke aanduiding voor dianummer 3"/>
          <p:cNvSpPr>
            <a:spLocks noGrp="1"/>
          </p:cNvSpPr>
          <p:nvPr>
            <p:ph type="sldNum" sz="quarter" idx="10"/>
          </p:nvPr>
        </p:nvSpPr>
        <p:spPr/>
        <p:txBody>
          <a:bodyPr/>
          <a:lstStyle/>
          <a:p>
            <a:fld id="{D2BF83EF-6430-44FB-A531-0604B8056590}" type="slidenum">
              <a:rPr lang="nl-BE" smtClean="0"/>
              <a:t>21</a:t>
            </a:fld>
            <a:endParaRPr lang="nl-BE"/>
          </a:p>
        </p:txBody>
      </p:sp>
    </p:spTree>
    <p:extLst>
      <p:ext uri="{BB962C8B-B14F-4D97-AF65-F5344CB8AC3E}">
        <p14:creationId xmlns:p14="http://schemas.microsoft.com/office/powerpoint/2010/main" val="949339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u="none" strike="noStrike" kern="1200" baseline="0" dirty="0" smtClean="0">
                <a:solidFill>
                  <a:schemeClr val="tx1"/>
                </a:solidFill>
                <a:latin typeface="+mn-lt"/>
                <a:ea typeface="+mn-ea"/>
                <a:cs typeface="+mn-cs"/>
              </a:rPr>
              <a:t>Huidige gezondheidszorg is onbetaalbaar</a:t>
            </a:r>
          </a:p>
          <a:p>
            <a:r>
              <a:rPr lang="nl-BE" sz="1200" b="0" i="0" u="none" strike="noStrike" kern="1200" baseline="0" dirty="0" smtClean="0">
                <a:solidFill>
                  <a:schemeClr val="tx1"/>
                </a:solidFill>
                <a:latin typeface="+mn-lt"/>
                <a:ea typeface="+mn-ea"/>
                <a:cs typeface="+mn-cs"/>
              </a:rPr>
              <a:t>• Pervers mechanisme</a:t>
            </a:r>
          </a:p>
          <a:p>
            <a:r>
              <a:rPr lang="nl-BE" sz="1200" b="0" i="0" u="none" strike="noStrike" kern="1200" baseline="0" dirty="0" smtClean="0">
                <a:solidFill>
                  <a:schemeClr val="tx1"/>
                </a:solidFill>
                <a:latin typeface="+mn-lt"/>
                <a:ea typeface="+mn-ea"/>
                <a:cs typeface="+mn-cs"/>
              </a:rPr>
              <a:t>o Overproductie van prestaties en opnames om het verlies te compenseren</a:t>
            </a:r>
          </a:p>
          <a:p>
            <a:r>
              <a:rPr lang="nl-BE" sz="1200" b="0" i="0" u="none" strike="noStrike" kern="1200" baseline="0" dirty="0" smtClean="0">
                <a:solidFill>
                  <a:schemeClr val="tx1"/>
                </a:solidFill>
                <a:latin typeface="+mn-lt"/>
                <a:ea typeface="+mn-ea"/>
                <a:cs typeface="+mn-cs"/>
              </a:rPr>
              <a:t>o Verhoging van de honorariumsupplementen en kamersupplementen in ziekenhuizen (1 persoonskamer)</a:t>
            </a:r>
          </a:p>
          <a:p>
            <a:r>
              <a:rPr lang="nl-BE" sz="1200" b="0" i="0" u="none" strike="noStrike" kern="1200" baseline="0" dirty="0" smtClean="0">
                <a:solidFill>
                  <a:schemeClr val="tx1"/>
                </a:solidFill>
                <a:latin typeface="+mn-lt"/>
                <a:ea typeface="+mn-ea"/>
                <a:cs typeface="+mn-cs"/>
              </a:rPr>
              <a:t>o Tot 150-200% in Vlaanderen, tot 300% in Wallonië/Brussel</a:t>
            </a:r>
          </a:p>
          <a:p>
            <a:endParaRPr lang="nl-BE" sz="1200" b="0" i="0" u="none" strike="noStrike" kern="1200" baseline="0" dirty="0" smtClean="0">
              <a:solidFill>
                <a:schemeClr val="tx1"/>
              </a:solidFill>
              <a:latin typeface="+mn-lt"/>
              <a:ea typeface="+mn-ea"/>
              <a:cs typeface="+mn-cs"/>
            </a:endParaRPr>
          </a:p>
          <a:p>
            <a:r>
              <a:rPr lang="nl-BE" sz="1200" b="0" i="0" u="none" strike="noStrike" kern="1200" baseline="0" dirty="0" smtClean="0">
                <a:solidFill>
                  <a:schemeClr val="tx1"/>
                </a:solidFill>
                <a:latin typeface="+mn-lt"/>
                <a:ea typeface="+mn-ea"/>
                <a:cs typeface="+mn-cs"/>
              </a:rPr>
              <a:t>Huidig overlegmodel hierdoor erg onder druk:</a:t>
            </a:r>
          </a:p>
          <a:p>
            <a:r>
              <a:rPr lang="nl-BE" sz="1200" b="0" i="0" u="none" strike="noStrike" kern="1200" baseline="0" dirty="0" smtClean="0">
                <a:solidFill>
                  <a:schemeClr val="tx1"/>
                </a:solidFill>
                <a:latin typeface="+mn-lt"/>
                <a:ea typeface="+mn-ea"/>
                <a:cs typeface="+mn-cs"/>
              </a:rPr>
              <a:t>het is pas nu dat we moeten bewijzen dat onze manier van overleg een echte meerwaarde is – deze groep kan dit niet veranderen</a:t>
            </a:r>
          </a:p>
          <a:p>
            <a:r>
              <a:rPr lang="nl-BE" sz="1200" b="0" i="0" u="none" strike="noStrike" kern="1200" baseline="0" dirty="0" smtClean="0">
                <a:solidFill>
                  <a:schemeClr val="tx1"/>
                </a:solidFill>
                <a:latin typeface="+mn-lt"/>
                <a:ea typeface="+mn-ea"/>
                <a:cs typeface="+mn-cs"/>
              </a:rPr>
              <a:t>o Zolang er geld genoeg was, bleek er geen probleem te zijn</a:t>
            </a:r>
          </a:p>
          <a:p>
            <a:r>
              <a:rPr lang="nl-BE" sz="1200" b="0" i="0" u="none" strike="noStrike" kern="1200" baseline="0" dirty="0" smtClean="0">
                <a:solidFill>
                  <a:schemeClr val="tx1"/>
                </a:solidFill>
                <a:latin typeface="+mn-lt"/>
                <a:ea typeface="+mn-ea"/>
                <a:cs typeface="+mn-cs"/>
              </a:rPr>
              <a:t>o Wel op momenten van economische crisis = hefboom om het systeem ten gronde te herzien, niet alleen op vlak van overleg,</a:t>
            </a:r>
          </a:p>
          <a:p>
            <a:r>
              <a:rPr lang="nl-BE" sz="1200" b="0" i="0" u="none" strike="noStrike" kern="1200" baseline="0" dirty="0" smtClean="0">
                <a:solidFill>
                  <a:schemeClr val="tx1"/>
                </a:solidFill>
                <a:latin typeface="+mn-lt"/>
                <a:ea typeface="+mn-ea"/>
                <a:cs typeface="+mn-cs"/>
              </a:rPr>
              <a:t>maar vooral onze visie op gezondheidszorg</a:t>
            </a:r>
          </a:p>
          <a:p>
            <a:r>
              <a:rPr lang="nl-BE" sz="1200" b="0" i="0" u="none" strike="noStrike" kern="1200" baseline="0" dirty="0" smtClean="0">
                <a:solidFill>
                  <a:schemeClr val="tx1"/>
                </a:solidFill>
                <a:latin typeface="+mn-lt"/>
                <a:ea typeface="+mn-ea"/>
                <a:cs typeface="+mn-cs"/>
              </a:rPr>
              <a:t>o Andere belangen (van beroepsgroepen) primeren. Kans op VERLIES is groot!</a:t>
            </a:r>
            <a:endParaRPr lang="nl-BE" dirty="0"/>
          </a:p>
        </p:txBody>
      </p:sp>
      <p:sp>
        <p:nvSpPr>
          <p:cNvPr id="4" name="Tijdelijke aanduiding voor dianummer 3"/>
          <p:cNvSpPr>
            <a:spLocks noGrp="1"/>
          </p:cNvSpPr>
          <p:nvPr>
            <p:ph type="sldNum" sz="quarter" idx="10"/>
          </p:nvPr>
        </p:nvSpPr>
        <p:spPr/>
        <p:txBody>
          <a:bodyPr/>
          <a:lstStyle/>
          <a:p>
            <a:fld id="{1402135A-9F48-4B98-8EE4-76F07E4B658E}" type="slidenum">
              <a:rPr lang="nl-BE" smtClean="0"/>
              <a:t>22</a:t>
            </a:fld>
            <a:endParaRPr lang="nl-BE"/>
          </a:p>
        </p:txBody>
      </p:sp>
    </p:spTree>
    <p:extLst>
      <p:ext uri="{BB962C8B-B14F-4D97-AF65-F5344CB8AC3E}">
        <p14:creationId xmlns:p14="http://schemas.microsoft.com/office/powerpoint/2010/main" val="1950304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Onze plannen?</a:t>
            </a:r>
          </a:p>
          <a:p>
            <a:endParaRPr lang="nl-BE" dirty="0" smtClean="0"/>
          </a:p>
          <a:p>
            <a:pPr marL="170113" indent="-170113">
              <a:buFont typeface="Arial" panose="020B0604020202020204" pitchFamily="34" charset="0"/>
              <a:buChar char="•"/>
            </a:pPr>
            <a:r>
              <a:rPr lang="nl-BE" dirty="0"/>
              <a:t>Het realiseren van een maatschappelijke meerwaarde op vlak van gezondheid. Om een goed leven te bevorderen bouwen we aan een samenleving waarin mensen zich op fysiek en mentaal vlak gezond voelen. </a:t>
            </a:r>
          </a:p>
          <a:p>
            <a:pPr marL="170113" indent="-170113">
              <a:buFont typeface="Arial" panose="020B0604020202020204" pitchFamily="34" charset="0"/>
              <a:buChar char="•"/>
            </a:pPr>
            <a:endParaRPr lang="nl-BE" dirty="0"/>
          </a:p>
          <a:p>
            <a:pPr marL="170113" indent="-170113">
              <a:buFont typeface="Arial" panose="020B0604020202020204" pitchFamily="34" charset="0"/>
              <a:buChar char="•"/>
            </a:pPr>
            <a:r>
              <a:rPr lang="nl-BE" dirty="0"/>
              <a:t>Klanten hebben die tevreden zijn over de dienstverlening en dit bevestigen door hun lidmaatschap. Om dit te bereiken sturen, ondersteunen en verstevigen we onze ledenrelatie. Essentieel is dat het lid een meerwaarde ervaart door de keuze voor lidmaatschap CM.</a:t>
            </a:r>
            <a:br>
              <a:rPr lang="nl-BE" dirty="0"/>
            </a:br>
            <a:endParaRPr lang="nl-BE" dirty="0"/>
          </a:p>
          <a:p>
            <a:pPr marL="170113" indent="-170113">
              <a:buFont typeface="Arial" panose="020B0604020202020204" pitchFamily="34" charset="0"/>
              <a:buChar char="•"/>
            </a:pPr>
            <a:r>
              <a:rPr lang="nl-BE" dirty="0"/>
              <a:t>Het opstarten van ondernemingen op vlak van welzijn en gezondheid.</a:t>
            </a:r>
          </a:p>
        </p:txBody>
      </p:sp>
      <p:sp>
        <p:nvSpPr>
          <p:cNvPr id="4" name="Tijdelijke aanduiding voor dianummer 3"/>
          <p:cNvSpPr>
            <a:spLocks noGrp="1"/>
          </p:cNvSpPr>
          <p:nvPr>
            <p:ph type="sldNum" sz="quarter" idx="10"/>
          </p:nvPr>
        </p:nvSpPr>
        <p:spPr/>
        <p:txBody>
          <a:bodyPr/>
          <a:lstStyle/>
          <a:p>
            <a:fld id="{0254AB9E-A5EE-4257-86FF-18108F366270}" type="slidenum">
              <a:rPr lang="nl-BE" smtClean="0"/>
              <a:t>23</a:t>
            </a:fld>
            <a:endParaRPr lang="nl-BE"/>
          </a:p>
        </p:txBody>
      </p:sp>
    </p:spTree>
    <p:extLst>
      <p:ext uri="{BB962C8B-B14F-4D97-AF65-F5344CB8AC3E}">
        <p14:creationId xmlns:p14="http://schemas.microsoft.com/office/powerpoint/2010/main" val="150231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u="none" strike="noStrike" kern="1200" baseline="0" dirty="0" smtClean="0">
                <a:solidFill>
                  <a:schemeClr val="tx1"/>
                </a:solidFill>
                <a:latin typeface="+mn-lt"/>
                <a:ea typeface="+mn-ea"/>
                <a:cs typeface="+mn-cs"/>
              </a:rPr>
              <a:t>Gezondheid is </a:t>
            </a:r>
            <a:r>
              <a:rPr lang="nl-BE" sz="1200" b="1" i="0" u="none" strike="noStrike" kern="1200" baseline="0" dirty="0" smtClean="0">
                <a:solidFill>
                  <a:schemeClr val="tx1"/>
                </a:solidFill>
                <a:latin typeface="+mn-lt"/>
                <a:ea typeface="+mn-ea"/>
                <a:cs typeface="+mn-cs"/>
              </a:rPr>
              <a:t>de nieuwe religie </a:t>
            </a:r>
            <a:r>
              <a:rPr lang="nl-BE" sz="1200" b="0" i="0" u="none" strike="noStrike" kern="1200" baseline="0" dirty="0" smtClean="0">
                <a:solidFill>
                  <a:schemeClr val="tx1"/>
                </a:solidFill>
                <a:latin typeface="+mn-lt"/>
                <a:ea typeface="+mn-ea"/>
                <a:cs typeface="+mn-cs"/>
              </a:rPr>
              <a:t>geworden – een collectief zingevingssysteem, dat het leven inzicht en uitzicht geeft,</a:t>
            </a:r>
          </a:p>
          <a:p>
            <a:r>
              <a:rPr lang="nl-BE" sz="1200" b="0" i="0" u="none" strike="noStrike" kern="1200" baseline="0" dirty="0" smtClean="0">
                <a:solidFill>
                  <a:schemeClr val="tx1"/>
                </a:solidFill>
                <a:latin typeface="+mn-lt"/>
                <a:ea typeface="+mn-ea"/>
                <a:cs typeface="+mn-cs"/>
              </a:rPr>
              <a:t>dat onze gedragingen regelt en waarvan we heil verwachten.</a:t>
            </a:r>
          </a:p>
          <a:p>
            <a:r>
              <a:rPr lang="nl-BE" sz="1200" b="0" i="0" u="none" strike="noStrike" kern="1200" baseline="0" dirty="0" smtClean="0">
                <a:solidFill>
                  <a:schemeClr val="tx1"/>
                </a:solidFill>
                <a:latin typeface="+mn-lt"/>
                <a:ea typeface="+mn-ea"/>
                <a:cs typeface="+mn-cs"/>
              </a:rPr>
              <a:t>Het ziekenhuis is de kathedraal van de moderne tijd. Rites: jaarlijkse controles, screenings…</a:t>
            </a:r>
          </a:p>
          <a:p>
            <a:r>
              <a:rPr lang="nl-BE" sz="1200" b="0" i="0" u="none" strike="noStrike" kern="1200" baseline="0" dirty="0" smtClean="0">
                <a:solidFill>
                  <a:schemeClr val="tx1"/>
                </a:solidFill>
                <a:latin typeface="+mn-lt"/>
                <a:ea typeface="+mn-ea"/>
                <a:cs typeface="+mn-cs"/>
              </a:rPr>
              <a:t>Sterke medicalisering, ziekte en gezondheid staan tegenover elkaar </a:t>
            </a:r>
          </a:p>
          <a:p>
            <a:r>
              <a:rPr lang="nl-BE" sz="1200" b="0" i="0" u="none" strike="noStrike" kern="1200" baseline="0" dirty="0" smtClean="0">
                <a:solidFill>
                  <a:schemeClr val="tx1"/>
                </a:solidFill>
                <a:latin typeface="+mn-lt"/>
                <a:ea typeface="+mn-ea"/>
                <a:cs typeface="+mn-cs"/>
              </a:rPr>
              <a:t>De dood, aanwezig in elke zieke mens, wordt bestreden</a:t>
            </a:r>
          </a:p>
          <a:p>
            <a:r>
              <a:rPr lang="nl-BE" sz="1200" b="1" i="0" u="none" strike="noStrike" kern="1200" baseline="0" dirty="0" smtClean="0">
                <a:solidFill>
                  <a:schemeClr val="tx1"/>
                </a:solidFill>
                <a:latin typeface="+mn-lt"/>
                <a:ea typeface="+mn-ea"/>
                <a:cs typeface="+mn-cs"/>
              </a:rPr>
              <a:t>We verkleinen zo onze gezondheid tot stipte naleving van het medisch voorschrift</a:t>
            </a:r>
          </a:p>
          <a:p>
            <a:r>
              <a:rPr lang="nl-BE" sz="1200" b="1" i="0" u="none" strike="noStrike" kern="1200" baseline="0" dirty="0" smtClean="0">
                <a:solidFill>
                  <a:schemeClr val="tx1"/>
                </a:solidFill>
                <a:latin typeface="+mn-lt"/>
                <a:ea typeface="+mn-ea"/>
                <a:cs typeface="+mn-cs"/>
              </a:rPr>
              <a:t>Gezondheidsobsessie is decadent: gezondheidstirannie</a:t>
            </a:r>
            <a:endParaRPr lang="nl-BE" dirty="0" smtClean="0"/>
          </a:p>
          <a:p>
            <a:r>
              <a:rPr lang="nl-BE" sz="1200" b="0" i="0" u="none" strike="noStrike" kern="1200" baseline="0" dirty="0" smtClean="0">
                <a:solidFill>
                  <a:schemeClr val="tx1"/>
                </a:solidFill>
                <a:latin typeface="+mn-lt"/>
                <a:ea typeface="+mn-ea"/>
                <a:cs typeface="+mn-cs"/>
              </a:rPr>
              <a:t>Leren omgaan met tegenslagen die inherent zijn aan het leven, kweekt sterke mensen: ‘</a:t>
            </a:r>
            <a:r>
              <a:rPr lang="nl-BE" sz="1200" b="1" i="0" u="none" strike="noStrike" kern="1200" baseline="0" dirty="0" smtClean="0">
                <a:solidFill>
                  <a:schemeClr val="tx1"/>
                </a:solidFill>
                <a:latin typeface="+mn-lt"/>
                <a:ea typeface="+mn-ea"/>
                <a:cs typeface="+mn-cs"/>
              </a:rPr>
              <a:t>de wijsheid van het lijden’ </a:t>
            </a:r>
            <a:r>
              <a:rPr lang="nl-BE" sz="1200" b="1" i="0" u="none" strike="noStrike" kern="1200" baseline="0" dirty="0" err="1" smtClean="0">
                <a:solidFill>
                  <a:schemeClr val="tx1"/>
                </a:solidFill>
                <a:latin typeface="+mn-lt"/>
                <a:ea typeface="+mn-ea"/>
                <a:cs typeface="+mn-cs"/>
              </a:rPr>
              <a:t>Nietszche</a:t>
            </a:r>
            <a:endParaRPr lang="nl-BE" sz="1200" b="1" i="0" u="none" strike="noStrike" kern="1200" baseline="0" dirty="0" smtClean="0">
              <a:solidFill>
                <a:schemeClr val="tx1"/>
              </a:solidFill>
              <a:latin typeface="+mn-lt"/>
              <a:ea typeface="+mn-ea"/>
              <a:cs typeface="+mn-cs"/>
            </a:endParaRPr>
          </a:p>
          <a:p>
            <a:r>
              <a:rPr lang="nl-BE" sz="1200" b="0" i="0" u="none" strike="noStrike" kern="1200" baseline="0" dirty="0" smtClean="0">
                <a:solidFill>
                  <a:schemeClr val="tx1"/>
                </a:solidFill>
                <a:latin typeface="+mn-lt"/>
                <a:ea typeface="+mn-ea"/>
                <a:cs typeface="+mn-cs"/>
              </a:rPr>
              <a:t>Wij moeten het leven in al zijn grilligheid aanvaarden (en ervaren?) We kunnen een andere wereld verlangen maar er is geen andere. </a:t>
            </a:r>
            <a:r>
              <a:rPr lang="nl-BE" sz="1200" b="1" i="0" u="none" strike="noStrike" kern="1200" baseline="0" dirty="0" smtClean="0">
                <a:solidFill>
                  <a:schemeClr val="tx1"/>
                </a:solidFill>
                <a:latin typeface="+mn-lt"/>
                <a:ea typeface="+mn-ea"/>
                <a:cs typeface="+mn-cs"/>
              </a:rPr>
              <a:t>Onze moderne samenleving is </a:t>
            </a:r>
            <a:r>
              <a:rPr lang="nl-BE" sz="1200" b="1" i="0" u="none" strike="noStrike" kern="1200" baseline="0" dirty="0" err="1" smtClean="0">
                <a:solidFill>
                  <a:schemeClr val="tx1"/>
                </a:solidFill>
                <a:latin typeface="+mn-lt"/>
                <a:ea typeface="+mn-ea"/>
                <a:cs typeface="+mn-cs"/>
              </a:rPr>
              <a:t>levensonbekwaam</a:t>
            </a:r>
            <a:r>
              <a:rPr lang="nl-BE" sz="1200" b="1" i="0" u="none" strike="noStrike" kern="1200" baseline="0" dirty="0" smtClean="0">
                <a:solidFill>
                  <a:schemeClr val="tx1"/>
                </a:solidFill>
                <a:latin typeface="+mn-lt"/>
                <a:ea typeface="+mn-ea"/>
                <a:cs typeface="+mn-cs"/>
              </a:rPr>
              <a:t> geworden. De samenleving aanvaardt niet langer dat het leven het sterven en de dood nodig heeft om zich telkens opnieuw te kunnen vernieuwen  </a:t>
            </a:r>
          </a:p>
          <a:p>
            <a:pPr marL="0" marR="0" indent="0" algn="l" defTabSz="914400" rtl="0" eaLnBrk="1" fontAlgn="auto" latinLnBrk="0" hangingPunct="1">
              <a:lnSpc>
                <a:spcPct val="100000"/>
              </a:lnSpc>
              <a:spcBef>
                <a:spcPts val="0"/>
              </a:spcBef>
              <a:spcAft>
                <a:spcPts val="0"/>
              </a:spcAft>
              <a:buClrTx/>
              <a:buSzTx/>
              <a:buFontTx/>
              <a:buNone/>
              <a:tabLst/>
              <a:defRPr/>
            </a:pPr>
            <a:r>
              <a:rPr lang="nl-BE" b="0" dirty="0" smtClean="0"/>
              <a:t>In het Vlaamse onderzoek naar de grote levensvragen wordt gezondheid als de nieuwe religie voorgesteld. Hans </a:t>
            </a:r>
            <a:r>
              <a:rPr lang="nl-BE" b="0" dirty="0" err="1" smtClean="0"/>
              <a:t>Geybels</a:t>
            </a:r>
            <a:r>
              <a:rPr lang="nl-BE" b="0" dirty="0" smtClean="0"/>
              <a:t> vindt een vergelijking met een sekte veeleer gepast.</a:t>
            </a:r>
          </a:p>
          <a:p>
            <a:endParaRPr lang="nl-BE" dirty="0"/>
          </a:p>
        </p:txBody>
      </p:sp>
      <p:sp>
        <p:nvSpPr>
          <p:cNvPr id="4" name="Tijdelijke aanduiding voor dianummer 3"/>
          <p:cNvSpPr>
            <a:spLocks noGrp="1"/>
          </p:cNvSpPr>
          <p:nvPr>
            <p:ph type="sldNum" sz="quarter" idx="10"/>
          </p:nvPr>
        </p:nvSpPr>
        <p:spPr/>
        <p:txBody>
          <a:bodyPr/>
          <a:lstStyle/>
          <a:p>
            <a:fld id="{1402135A-9F48-4B98-8EE4-76F07E4B658E}" type="slidenum">
              <a:rPr lang="nl-BE" smtClean="0"/>
              <a:t>3</a:t>
            </a:fld>
            <a:endParaRPr lang="nl-BE"/>
          </a:p>
        </p:txBody>
      </p:sp>
    </p:spTree>
    <p:extLst>
      <p:ext uri="{BB962C8B-B14F-4D97-AF65-F5344CB8AC3E}">
        <p14:creationId xmlns:p14="http://schemas.microsoft.com/office/powerpoint/2010/main" val="2423488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u="none" strike="noStrike" kern="1200" baseline="0" dirty="0" smtClean="0">
                <a:solidFill>
                  <a:schemeClr val="tx1"/>
                </a:solidFill>
                <a:latin typeface="+mn-lt"/>
                <a:ea typeface="+mn-ea"/>
                <a:cs typeface="+mn-cs"/>
              </a:rPr>
              <a:t>De gezondheidszorg van gisteren (vandaag) bekijkt de mens als fysiek/lichamelijk en/of geestelijk ‘ziek’</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kern="1200" baseline="0" dirty="0" smtClean="0">
                <a:solidFill>
                  <a:schemeClr val="tx1"/>
                </a:solidFill>
                <a:latin typeface="+mn-lt"/>
                <a:ea typeface="+mn-ea"/>
                <a:cs typeface="+mn-cs"/>
              </a:rPr>
              <a:t>De mens wordt op die manier pakbaar: gelabeld, gediagnostiseerd en vervolgens behandeld</a:t>
            </a:r>
          </a:p>
          <a:p>
            <a:endParaRPr lang="nl-BE" sz="1200" b="0" i="0" u="none" strike="noStrike" kern="1200" baseline="0" dirty="0" smtClean="0">
              <a:solidFill>
                <a:schemeClr val="tx1"/>
              </a:solidFill>
              <a:latin typeface="+mn-lt"/>
              <a:ea typeface="+mn-ea"/>
              <a:cs typeface="+mn-cs"/>
            </a:endParaRPr>
          </a:p>
          <a:p>
            <a:r>
              <a:rPr lang="nl-BE" sz="1200" b="0" i="0" u="none" strike="noStrike" kern="1200" baseline="0" dirty="0" smtClean="0">
                <a:solidFill>
                  <a:schemeClr val="tx1"/>
                </a:solidFill>
                <a:latin typeface="+mn-lt"/>
                <a:ea typeface="+mn-ea"/>
                <a:cs typeface="+mn-cs"/>
              </a:rPr>
              <a:t>We willen het perspectief verruimen of zelfs omdraaien</a:t>
            </a:r>
          </a:p>
          <a:p>
            <a:pPr marL="0" indent="0">
              <a:buFont typeface="Arial" panose="020B0604020202020204" pitchFamily="34" charset="0"/>
              <a:buNone/>
            </a:pPr>
            <a:r>
              <a:rPr lang="nl-BE" sz="1200" b="0" i="0" u="none" strike="noStrike" kern="1200" baseline="0" dirty="0" smtClean="0">
                <a:solidFill>
                  <a:schemeClr val="tx1"/>
                </a:solidFill>
                <a:latin typeface="+mn-lt"/>
                <a:ea typeface="+mn-ea"/>
                <a:cs typeface="+mn-cs"/>
              </a:rPr>
              <a:t>De mens is immers een conglomeraat van meerdere dimensies:</a:t>
            </a:r>
          </a:p>
          <a:p>
            <a:pPr marL="0" indent="0">
              <a:buFont typeface="Arial" panose="020B0604020202020204" pitchFamily="34" charset="0"/>
              <a:buNone/>
            </a:pPr>
            <a:r>
              <a:rPr lang="nl-BE" sz="1200" b="0" i="0" u="none" strike="noStrike" kern="1200" baseline="0" dirty="0" smtClean="0">
                <a:solidFill>
                  <a:schemeClr val="tx1"/>
                </a:solidFill>
                <a:latin typeface="+mn-lt"/>
                <a:ea typeface="+mn-ea"/>
                <a:cs typeface="+mn-cs"/>
              </a:rPr>
              <a:t>naast ‘lichaamsfuncties’ en ‘mentaal welbevinden’ zijn ‘meedoen’, ‘zingeving’, ‘kwaliteit van leven’ en ‘dagelijks functioneren’ belangrijke aspecten die de mens tot een geheel maken.</a:t>
            </a:r>
          </a:p>
          <a:p>
            <a:pPr marL="0" indent="0">
              <a:buFont typeface="Arial" panose="020B0604020202020204" pitchFamily="34" charset="0"/>
              <a:buNone/>
            </a:pPr>
            <a:r>
              <a:rPr lang="nl-BE" sz="1200" b="0" i="0" u="none" strike="noStrike" kern="1200" baseline="0" dirty="0" smtClean="0">
                <a:solidFill>
                  <a:schemeClr val="tx1"/>
                </a:solidFill>
                <a:latin typeface="+mn-lt"/>
                <a:ea typeface="+mn-ea"/>
                <a:cs typeface="+mn-cs"/>
              </a:rPr>
              <a:t>Al deze deelaspecten zijn onderling verbonden en kunnen elkaar beïnvloeden.</a:t>
            </a:r>
            <a:endParaRPr lang="nl-BE" dirty="0"/>
          </a:p>
        </p:txBody>
      </p:sp>
      <p:sp>
        <p:nvSpPr>
          <p:cNvPr id="4" name="Tijdelijke aanduiding voor dianummer 3"/>
          <p:cNvSpPr>
            <a:spLocks noGrp="1"/>
          </p:cNvSpPr>
          <p:nvPr>
            <p:ph type="sldNum" sz="quarter" idx="10"/>
          </p:nvPr>
        </p:nvSpPr>
        <p:spPr/>
        <p:txBody>
          <a:bodyPr/>
          <a:lstStyle/>
          <a:p>
            <a:fld id="{1402135A-9F48-4B98-8EE4-76F07E4B658E}" type="slidenum">
              <a:rPr lang="nl-BE" smtClean="0"/>
              <a:t>4</a:t>
            </a:fld>
            <a:endParaRPr lang="nl-BE"/>
          </a:p>
        </p:txBody>
      </p:sp>
    </p:spTree>
    <p:extLst>
      <p:ext uri="{BB962C8B-B14F-4D97-AF65-F5344CB8AC3E}">
        <p14:creationId xmlns:p14="http://schemas.microsoft.com/office/powerpoint/2010/main" val="3577511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u="none" strike="noStrike" kern="1200" baseline="0" dirty="0" smtClean="0">
                <a:solidFill>
                  <a:schemeClr val="tx1"/>
                </a:solidFill>
                <a:latin typeface="+mn-lt"/>
                <a:ea typeface="+mn-ea"/>
                <a:cs typeface="+mn-cs"/>
              </a:rPr>
              <a:t>Hoe kijken wij naar gezondheid?</a:t>
            </a:r>
          </a:p>
          <a:p>
            <a:r>
              <a:rPr lang="nl-BE" sz="1200" b="0" i="0" u="none" strike="noStrike" kern="1200" baseline="0" dirty="0" smtClean="0">
                <a:solidFill>
                  <a:schemeClr val="tx1"/>
                </a:solidFill>
                <a:latin typeface="+mn-lt"/>
                <a:ea typeface="+mn-ea"/>
                <a:cs typeface="+mn-cs"/>
              </a:rPr>
              <a:t>o Niet eenduidig</a:t>
            </a:r>
          </a:p>
          <a:p>
            <a:r>
              <a:rPr lang="nl-BE" sz="1200" b="0" i="0" u="none" strike="noStrike" kern="1200" baseline="0" dirty="0" smtClean="0">
                <a:solidFill>
                  <a:schemeClr val="tx1"/>
                </a:solidFill>
                <a:latin typeface="+mn-lt"/>
                <a:ea typeface="+mn-ea"/>
                <a:cs typeface="+mn-cs"/>
              </a:rPr>
              <a:t>o Wordt zeer veel belang aan gehecht</a:t>
            </a:r>
          </a:p>
          <a:p>
            <a:r>
              <a:rPr lang="nl-BE" sz="1200" b="0" i="0" u="none" strike="noStrike" kern="1200" baseline="0" dirty="0" smtClean="0">
                <a:solidFill>
                  <a:schemeClr val="tx1"/>
                </a:solidFill>
                <a:latin typeface="+mn-lt"/>
                <a:ea typeface="+mn-ea"/>
                <a:cs typeface="+mn-cs"/>
              </a:rPr>
              <a:t>o Kost zeer veel geld om een bepaalde “gezondheid” te behouden… • Riziv: +/- 25 miljard euro – jaarlijks</a:t>
            </a:r>
          </a:p>
          <a:p>
            <a:endParaRPr lang="nl-BE" sz="1200" b="0" i="0" u="none" strike="noStrike" kern="1200" baseline="0" dirty="0" smtClean="0">
              <a:solidFill>
                <a:schemeClr val="tx1"/>
              </a:solidFill>
              <a:latin typeface="+mn-lt"/>
              <a:ea typeface="+mn-ea"/>
              <a:cs typeface="+mn-cs"/>
            </a:endParaRPr>
          </a:p>
          <a:p>
            <a:r>
              <a:rPr lang="nl-BE" sz="1200" b="0" i="0" u="none" strike="noStrike" kern="1200" baseline="0" dirty="0" smtClean="0">
                <a:solidFill>
                  <a:schemeClr val="tx1"/>
                </a:solidFill>
                <a:latin typeface="+mn-lt"/>
                <a:ea typeface="+mn-ea"/>
                <a:cs typeface="+mn-cs"/>
              </a:rPr>
              <a:t>Geneeskunde heeft sterk bijgedragen tot gevoel van behaaglijkheid creëren, die iedere pijn, ziekte en lijden weigert</a:t>
            </a:r>
          </a:p>
          <a:p>
            <a:r>
              <a:rPr lang="nl-BE" sz="1200" b="0" i="0" u="none" strike="noStrike" kern="1200" baseline="0" dirty="0" smtClean="0">
                <a:solidFill>
                  <a:schemeClr val="tx1"/>
                </a:solidFill>
                <a:latin typeface="+mn-lt"/>
                <a:ea typeface="+mn-ea"/>
                <a:cs typeface="+mn-cs"/>
              </a:rPr>
              <a:t>- De moderne mens beschouwt zich als eindpunt van elke ontwikkeling</a:t>
            </a:r>
          </a:p>
          <a:p>
            <a:r>
              <a:rPr lang="nl-BE" sz="1200" b="0" i="0" u="none" strike="noStrike" kern="1200" baseline="0" dirty="0" smtClean="0">
                <a:solidFill>
                  <a:schemeClr val="tx1"/>
                </a:solidFill>
                <a:latin typeface="+mn-lt"/>
                <a:ea typeface="+mn-ea"/>
                <a:cs typeface="+mn-cs"/>
              </a:rPr>
              <a:t>- Ziek-zijn is een doodzonde – en er is nog 1 absolute deugd : gezondheid</a:t>
            </a:r>
          </a:p>
          <a:p>
            <a:r>
              <a:rPr lang="nl-BE" sz="1200" b="0" i="0" u="none" strike="noStrike" kern="1200" baseline="0" dirty="0" smtClean="0">
                <a:solidFill>
                  <a:schemeClr val="tx1"/>
                </a:solidFill>
                <a:latin typeface="+mn-lt"/>
                <a:ea typeface="+mn-ea"/>
                <a:cs typeface="+mn-cs"/>
              </a:rPr>
              <a:t>- Mens wil onbeperkt GENIETEN en vereert gezondheid als hoogste goed</a:t>
            </a:r>
          </a:p>
          <a:p>
            <a:pPr marL="171450" indent="-171450">
              <a:buFontTx/>
              <a:buChar char="-"/>
            </a:pPr>
            <a:r>
              <a:rPr lang="nl-BE" sz="1200" b="0" i="0" u="none" strike="noStrike" kern="1200" baseline="0" dirty="0" smtClean="0">
                <a:solidFill>
                  <a:schemeClr val="tx1"/>
                </a:solidFill>
                <a:latin typeface="+mn-lt"/>
                <a:ea typeface="+mn-ea"/>
                <a:cs typeface="+mn-cs"/>
              </a:rPr>
              <a:t>Gevaar dat gezondheidsvoorzieningen het leven gaan omkaderen met een woekering van artsen, verpleegkundigen en ziekenhuizen  </a:t>
            </a:r>
          </a:p>
          <a:p>
            <a:pPr marL="0" indent="0">
              <a:buFontTx/>
              <a:buNone/>
            </a:pPr>
            <a:endParaRPr lang="nl-BE" sz="1200" b="0" i="0" u="none" strike="noStrike" kern="1200" baseline="0" dirty="0" smtClean="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1402135A-9F48-4B98-8EE4-76F07E4B658E}" type="slidenum">
              <a:rPr lang="nl-BE" smtClean="0"/>
              <a:t>5</a:t>
            </a:fld>
            <a:endParaRPr lang="nl-BE"/>
          </a:p>
        </p:txBody>
      </p:sp>
    </p:spTree>
    <p:extLst>
      <p:ext uri="{BB962C8B-B14F-4D97-AF65-F5344CB8AC3E}">
        <p14:creationId xmlns:p14="http://schemas.microsoft.com/office/powerpoint/2010/main" val="2433833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sz="1200" b="0" i="0" u="none" strike="noStrike" kern="1200" baseline="0" dirty="0" smtClean="0">
                <a:solidFill>
                  <a:schemeClr val="tx1"/>
                </a:solidFill>
                <a:latin typeface="+mn-lt"/>
                <a:ea typeface="+mn-ea"/>
                <a:cs typeface="+mn-cs"/>
              </a:rPr>
              <a:t>De afwezigheid van ziekte en pijn is het ideaal. </a:t>
            </a:r>
          </a:p>
          <a:p>
            <a:pPr marL="0" indent="0">
              <a:buFontTx/>
              <a:buNone/>
            </a:pPr>
            <a:r>
              <a:rPr lang="nl-BE" sz="1200" b="0" i="0" u="none" strike="noStrike" kern="1200" baseline="0" dirty="0" smtClean="0">
                <a:solidFill>
                  <a:schemeClr val="tx1"/>
                </a:solidFill>
                <a:latin typeface="+mn-lt"/>
                <a:ea typeface="+mn-ea"/>
                <a:cs typeface="+mn-cs"/>
              </a:rPr>
              <a:t>• Wij willen vandaag een perfect leven, zonder ziekte, zonder pijn = verloochenen v/h leven</a:t>
            </a:r>
          </a:p>
          <a:p>
            <a:r>
              <a:rPr lang="nl-BE" sz="1200" b="0" i="0" u="none" strike="noStrike" kern="1200" baseline="0" dirty="0" smtClean="0">
                <a:solidFill>
                  <a:schemeClr val="tx1"/>
                </a:solidFill>
                <a:latin typeface="+mn-lt"/>
                <a:ea typeface="+mn-ea"/>
                <a:cs typeface="+mn-cs"/>
              </a:rPr>
              <a:t>• Geen enkele mens heeft absolute levenswaarde </a:t>
            </a:r>
          </a:p>
          <a:p>
            <a:r>
              <a:rPr lang="nl-BE" sz="1200" b="0" i="0" u="none" strike="noStrike" kern="1200" baseline="0" dirty="0" smtClean="0">
                <a:solidFill>
                  <a:schemeClr val="tx1"/>
                </a:solidFill>
                <a:latin typeface="+mn-lt"/>
                <a:ea typeface="+mn-ea"/>
                <a:cs typeface="+mn-cs"/>
              </a:rPr>
              <a:t>• Het leven is gemedicaliseerd – geanestheseerde samenleving – gezondheidstirannie</a:t>
            </a:r>
          </a:p>
          <a:p>
            <a:r>
              <a:rPr lang="nl-BE" sz="1200" b="0" i="0" u="none" strike="noStrike" kern="1200" baseline="0" dirty="0" smtClean="0">
                <a:solidFill>
                  <a:schemeClr val="tx1"/>
                </a:solidFill>
                <a:latin typeface="+mn-lt"/>
                <a:ea typeface="+mn-ea"/>
                <a:cs typeface="+mn-cs"/>
              </a:rPr>
              <a:t>• Anderen bepalen wanneer je gezond mag zijn</a:t>
            </a:r>
          </a:p>
          <a:p>
            <a:endParaRPr lang="nl-BE" dirty="0" smtClean="0"/>
          </a:p>
          <a:p>
            <a:r>
              <a:rPr lang="nl-BE" dirty="0" smtClean="0"/>
              <a:t>Bij religie of sekte</a:t>
            </a:r>
            <a:r>
              <a:rPr lang="nl-BE" baseline="0" dirty="0" smtClean="0"/>
              <a:t> schuilt er een normen- en waardenpatroon in maar een negatief en beperkend, nl niet fysiek en mentaal ziek zijn.</a:t>
            </a:r>
          </a:p>
          <a:p>
            <a:r>
              <a:rPr lang="nl-BE" baseline="0" dirty="0" smtClean="0"/>
              <a:t>Veelal is het commerce en een economisch goed geworden.</a:t>
            </a:r>
            <a:endParaRPr lang="nl-BE" dirty="0"/>
          </a:p>
        </p:txBody>
      </p:sp>
      <p:sp>
        <p:nvSpPr>
          <p:cNvPr id="4" name="Tijdelijke aanduiding voor dianummer 3"/>
          <p:cNvSpPr>
            <a:spLocks noGrp="1"/>
          </p:cNvSpPr>
          <p:nvPr>
            <p:ph type="sldNum" sz="quarter" idx="10"/>
          </p:nvPr>
        </p:nvSpPr>
        <p:spPr/>
        <p:txBody>
          <a:bodyPr/>
          <a:lstStyle/>
          <a:p>
            <a:fld id="{1402135A-9F48-4B98-8EE4-76F07E4B658E}" type="slidenum">
              <a:rPr lang="nl-BE" smtClean="0"/>
              <a:t>6</a:t>
            </a:fld>
            <a:endParaRPr lang="nl-BE"/>
          </a:p>
        </p:txBody>
      </p:sp>
    </p:spTree>
    <p:extLst>
      <p:ext uri="{BB962C8B-B14F-4D97-AF65-F5344CB8AC3E}">
        <p14:creationId xmlns:p14="http://schemas.microsoft.com/office/powerpoint/2010/main" val="3507948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effectLst/>
              </a:rPr>
              <a:t>Belgen vinden dat de strijd tegen kanker de hoogste prioriteit moet krijgen bij het bepalen van overheidsinvesteringen in gezondheidsproblemen, gevolgd door de strijd tegen chronische ziektes en obesitas. Dat blijkt uit een bevraging van de Onafhankelijke Ziekenfondsen bij meer dan 1.000 Belgen.</a:t>
            </a:r>
          </a:p>
          <a:p>
            <a:r>
              <a:rPr lang="nl-BE" b="1" dirty="0" smtClean="0">
                <a:effectLst/>
              </a:rPr>
              <a:t>De overheid mag zich best bemoeien met onze levensstijl</a:t>
            </a:r>
            <a:r>
              <a:rPr lang="nl-BE" dirty="0" smtClean="0">
                <a:effectLst/>
              </a:rPr>
              <a:t>, zo blijkt uit het onderzoek. Meer dan zeven op de tien Belgen gaan ermee akkoord om maatregelen opgelegd te krijgen als verplichte opsporingsonderzoeken en vaccinaties en een rookverbod in het bijzijn van kinderen. Maar 14 procent van de Belgen beschouwt dergelijke maatregelen als onaanvaardbaar.</a:t>
            </a:r>
          </a:p>
          <a:p>
            <a:r>
              <a:rPr lang="nl-BE" dirty="0" smtClean="0">
                <a:effectLst/>
              </a:rPr>
              <a:t>Wat betreft het vastleggen van </a:t>
            </a:r>
            <a:r>
              <a:rPr lang="nl-BE" b="1" dirty="0" smtClean="0">
                <a:effectLst/>
              </a:rPr>
              <a:t>nationale gezondheidsdoelstellingen</a:t>
            </a:r>
            <a:r>
              <a:rPr lang="nl-BE" dirty="0" smtClean="0">
                <a:effectLst/>
              </a:rPr>
              <a:t>, meent 51 procent van de ondervraagde Belgen dat de keuze van die doelen bepaald moet worden door hoe hard iemand lijdt onder een ziekte. De ernst van het gezondheidsprobleem weegt zwaarder door dan het aantal getroffen patiënten (41 </a:t>
            </a:r>
            <a:r>
              <a:rPr lang="nl-BE" dirty="0" err="1" smtClean="0">
                <a:effectLst/>
              </a:rPr>
              <a:t>pct</a:t>
            </a:r>
            <a:r>
              <a:rPr lang="nl-BE" dirty="0" smtClean="0">
                <a:effectLst/>
              </a:rPr>
              <a:t>). </a:t>
            </a:r>
          </a:p>
          <a:p>
            <a:r>
              <a:rPr lang="nl-BE" dirty="0" smtClean="0">
                <a:effectLst/>
              </a:rPr>
              <a:t>Als derde criterium vermelden de respondenten de kosten voor de sociale zekerheid: voor 34 procent is de </a:t>
            </a:r>
            <a:r>
              <a:rPr lang="nl-BE" b="1" dirty="0" smtClean="0">
                <a:effectLst/>
              </a:rPr>
              <a:t>betaalbaarheid </a:t>
            </a:r>
            <a:r>
              <a:rPr lang="nl-BE" dirty="0" smtClean="0">
                <a:effectLst/>
              </a:rPr>
              <a:t>een belangrijke factor.</a:t>
            </a:r>
          </a:p>
          <a:p>
            <a:r>
              <a:rPr lang="nl-BE" dirty="0" smtClean="0">
                <a:effectLst/>
              </a:rPr>
              <a:t>De enquête werd afgenomen door marktonderzoeksbureau </a:t>
            </a:r>
            <a:r>
              <a:rPr lang="nl-BE" dirty="0" err="1" smtClean="0">
                <a:effectLst/>
              </a:rPr>
              <a:t>Dedicated</a:t>
            </a:r>
            <a:r>
              <a:rPr lang="nl-BE" dirty="0" smtClean="0">
                <a:effectLst/>
              </a:rPr>
              <a:t> bij 1.061 Belgen vanaf 18 jaar die de afgelopen 12 maanden minstens twee keer naar een geneesheer gingen. Dat laatste selectiecriterium werd toegepast omdat die groep meer betrokken is bij het onderwerp, legt Chris van Hul van de Onafhankelijke Ziekenfondsen uit.</a:t>
            </a:r>
          </a:p>
          <a:p>
            <a:endParaRPr lang="nl-BE" dirty="0" smtClean="0">
              <a:effectLst/>
            </a:endParaRPr>
          </a:p>
          <a:p>
            <a:r>
              <a:rPr lang="nl-BE" dirty="0" smtClean="0">
                <a:effectLst/>
              </a:rPr>
              <a:t>Burgerpanel KBS november 2015</a:t>
            </a:r>
            <a:r>
              <a:rPr lang="nl-BE" baseline="0" dirty="0" smtClean="0">
                <a:effectLst/>
              </a:rPr>
              <a:t> </a:t>
            </a:r>
            <a:r>
              <a:rPr lang="nl-BE" dirty="0" smtClean="0">
                <a:effectLst/>
              </a:rPr>
              <a:t>: </a:t>
            </a:r>
          </a:p>
          <a:p>
            <a:pPr marL="171450" indent="-171450">
              <a:buFontTx/>
              <a:buChar char="-"/>
            </a:pPr>
            <a:r>
              <a:rPr lang="nl-BE" dirty="0" smtClean="0">
                <a:effectLst/>
              </a:rPr>
              <a:t>Zonder voorkennis wordt individuele verantwoordelijkheid zwaar gewogen</a:t>
            </a:r>
          </a:p>
          <a:p>
            <a:pPr marL="171450" indent="-171450">
              <a:buFontTx/>
              <a:buChar char="-"/>
            </a:pPr>
            <a:r>
              <a:rPr lang="nl-BE" dirty="0" smtClean="0">
                <a:effectLst/>
              </a:rPr>
              <a:t>Na</a:t>
            </a:r>
            <a:r>
              <a:rPr lang="nl-BE" baseline="0" dirty="0" smtClean="0">
                <a:effectLst/>
              </a:rPr>
              <a:t> de dialoog was de mening: </a:t>
            </a:r>
            <a:r>
              <a:rPr lang="nl-BE" dirty="0" smtClean="0">
                <a:effectLst/>
              </a:rPr>
              <a:t>het mag niet ‘</a:t>
            </a:r>
            <a:r>
              <a:rPr lang="nl-BE" dirty="0" err="1" smtClean="0">
                <a:effectLst/>
              </a:rPr>
              <a:t>blame</a:t>
            </a:r>
            <a:r>
              <a:rPr lang="nl-BE" dirty="0" smtClean="0">
                <a:effectLst/>
              </a:rPr>
              <a:t> </a:t>
            </a:r>
            <a:r>
              <a:rPr lang="nl-BE" dirty="0" err="1" smtClean="0">
                <a:effectLst/>
              </a:rPr>
              <a:t>the</a:t>
            </a:r>
            <a:r>
              <a:rPr lang="nl-BE" dirty="0" smtClean="0">
                <a:effectLst/>
              </a:rPr>
              <a:t> </a:t>
            </a:r>
            <a:r>
              <a:rPr lang="nl-BE" dirty="0" err="1" smtClean="0">
                <a:effectLst/>
              </a:rPr>
              <a:t>victim</a:t>
            </a:r>
            <a:r>
              <a:rPr lang="nl-BE" dirty="0" smtClean="0">
                <a:effectLst/>
              </a:rPr>
              <a:t>’ zijn, geen individueel schuldmodel.</a:t>
            </a:r>
          </a:p>
          <a:p>
            <a:endParaRPr lang="nl-BE" dirty="0"/>
          </a:p>
        </p:txBody>
      </p:sp>
      <p:sp>
        <p:nvSpPr>
          <p:cNvPr id="4" name="Tijdelijke aanduiding voor dianummer 3"/>
          <p:cNvSpPr>
            <a:spLocks noGrp="1"/>
          </p:cNvSpPr>
          <p:nvPr>
            <p:ph type="sldNum" sz="quarter" idx="10"/>
          </p:nvPr>
        </p:nvSpPr>
        <p:spPr/>
        <p:txBody>
          <a:bodyPr/>
          <a:lstStyle/>
          <a:p>
            <a:fld id="{1402135A-9F48-4B98-8EE4-76F07E4B658E}" type="slidenum">
              <a:rPr lang="nl-BE" smtClean="0"/>
              <a:t>7</a:t>
            </a:fld>
            <a:endParaRPr lang="nl-BE"/>
          </a:p>
        </p:txBody>
      </p:sp>
    </p:spTree>
    <p:extLst>
      <p:ext uri="{BB962C8B-B14F-4D97-AF65-F5344CB8AC3E}">
        <p14:creationId xmlns:p14="http://schemas.microsoft.com/office/powerpoint/2010/main" val="2825969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6988" y="744538"/>
            <a:ext cx="6615112" cy="3722687"/>
          </a:xfrm>
        </p:spPr>
      </p:sp>
      <p:sp>
        <p:nvSpPr>
          <p:cNvPr id="3" name="Tijdelijke aanduiding voor notities 2"/>
          <p:cNvSpPr>
            <a:spLocks noGrp="1"/>
          </p:cNvSpPr>
          <p:nvPr>
            <p:ph type="body" idx="1"/>
          </p:nvPr>
        </p:nvSpPr>
        <p:spPr/>
        <p:txBody>
          <a:bodyPr/>
          <a:lstStyle/>
          <a:p>
            <a:r>
              <a:rPr lang="nl-BE" baseline="0" dirty="0" smtClean="0"/>
              <a:t>Het Nationaal </a:t>
            </a:r>
            <a:r>
              <a:rPr lang="nl-BE" baseline="0" dirty="0" err="1" smtClean="0"/>
              <a:t>Intermutualistisch</a:t>
            </a:r>
            <a:r>
              <a:rPr lang="nl-BE" baseline="0" dirty="0" smtClean="0"/>
              <a:t> College legde in een Visienota 2030 focus op de </a:t>
            </a:r>
            <a:r>
              <a:rPr lang="nl-BE" i="1" baseline="0" dirty="0" smtClean="0"/>
              <a:t>gezondheidsbehoeften</a:t>
            </a:r>
            <a:r>
              <a:rPr lang="nl-BE" baseline="0" dirty="0" smtClean="0"/>
              <a:t> van de leden van het ziekenfonds en de samenwerking aan specifieke ‘</a:t>
            </a:r>
            <a:r>
              <a:rPr lang="nl-BE" i="1" baseline="0" dirty="0" smtClean="0"/>
              <a:t>gezondheidsdoelstellingen</a:t>
            </a:r>
            <a:r>
              <a:rPr lang="nl-BE" baseline="0" dirty="0" smtClean="0"/>
              <a:t>’. </a:t>
            </a:r>
          </a:p>
          <a:p>
            <a:endParaRPr lang="nl-BE" baseline="0" dirty="0" smtClean="0"/>
          </a:p>
          <a:p>
            <a:r>
              <a:rPr lang="nl-BE" baseline="0" dirty="0" smtClean="0"/>
              <a:t>Ten tweede tekenden de VI in november 2016 een pact met minister De Block, waarin ze overeenkomen om allen te evolueren van ‘ziekenfondsen’ naar ‘gezondheidsfondsen. In totaal zijn er 6 ‘moderniseringsassen’ beschreven in het pact, waarvan </a:t>
            </a:r>
            <a:r>
              <a:rPr lang="nl-BE" i="1" baseline="0" dirty="0" smtClean="0"/>
              <a:t>assen 1 en 2</a:t>
            </a:r>
            <a:r>
              <a:rPr lang="nl-BE" baseline="0" dirty="0" smtClean="0"/>
              <a:t> respectievelijk gaan over de rol als </a:t>
            </a:r>
            <a:r>
              <a:rPr lang="nl-BE" i="1" baseline="0" dirty="0" smtClean="0"/>
              <a:t>begeleider en coach</a:t>
            </a:r>
            <a:r>
              <a:rPr lang="nl-BE" baseline="0" dirty="0" smtClean="0"/>
              <a:t> van leden (</a:t>
            </a:r>
            <a:r>
              <a:rPr lang="nl-BE" dirty="0"/>
              <a:t>van </a:t>
            </a:r>
            <a:r>
              <a:rPr lang="nl-BE" dirty="0" err="1"/>
              <a:t>reparatief</a:t>
            </a:r>
            <a:r>
              <a:rPr lang="nl-BE" dirty="0"/>
              <a:t> naar meer preventief systeem, leden</a:t>
            </a:r>
            <a:r>
              <a:rPr lang="nl-BE" baseline="0" dirty="0" smtClean="0"/>
              <a:t> informeren over en begeleiden naar een gezond leven); en (as 2) het opbouwen van kennis inzake gezondheid. Deze kennis zullen we vergaren door systematisch te monitoren hoe we onze leden gezonder willen maken, het gaat ook hier dus om het </a:t>
            </a:r>
            <a:r>
              <a:rPr lang="nl-BE" i="1" baseline="0" dirty="0" smtClean="0"/>
              <a:t>streven naar het behalen van gezondheidsdoelstellingen </a:t>
            </a:r>
            <a:r>
              <a:rPr lang="nl-BE" baseline="0" dirty="0" smtClean="0"/>
              <a:t>(en het aantonen hiervan via meten van indicatoren)</a:t>
            </a:r>
          </a:p>
          <a:p>
            <a:r>
              <a:rPr lang="nl-BE" dirty="0"/>
              <a:t>Beter gebruik van big data, impact verplichte aanvullende verzekering, modernisering rol adviserend-arts, …. </a:t>
            </a:r>
          </a:p>
          <a:p>
            <a:r>
              <a:rPr lang="nl-BE" dirty="0"/>
              <a:t>De vergoeding in het extern variabel deel in de administratiekosten, als gezondheidsdoelstellingen gehaald worden, (</a:t>
            </a:r>
            <a:r>
              <a:rPr lang="nl-BE" dirty="0" err="1"/>
              <a:t>tesamen</a:t>
            </a:r>
            <a:r>
              <a:rPr lang="nl-BE" dirty="0"/>
              <a:t> met de dia van de tandpreventie tot op niveau gemeente). </a:t>
            </a:r>
          </a:p>
          <a:p>
            <a:endParaRPr lang="nl-BE" baseline="0" dirty="0" smtClean="0"/>
          </a:p>
          <a:p>
            <a:r>
              <a:rPr lang="nl-BE" baseline="0" dirty="0" smtClean="0"/>
              <a:t>Ten derde is er overkoepelend natuurlijk het niveau van de overheid: </a:t>
            </a:r>
          </a:p>
          <a:p>
            <a:pPr marL="171439" indent="-171439">
              <a:buFontTx/>
              <a:buChar char="-"/>
            </a:pPr>
            <a:r>
              <a:rPr lang="nl-BE" baseline="0" dirty="0" smtClean="0"/>
              <a:t>Het Vlaams decreet:</a:t>
            </a:r>
          </a:p>
          <a:p>
            <a:pPr marL="171439" indent="-171439">
              <a:buFontTx/>
              <a:buChar char="-"/>
            </a:pPr>
            <a:r>
              <a:rPr lang="nl-BE" baseline="0" dirty="0" smtClean="0"/>
              <a:t>Franstalige kant: </a:t>
            </a:r>
          </a:p>
          <a:p>
            <a:pPr marL="171439" indent="-171439">
              <a:buFontTx/>
              <a:buChar char="-"/>
            </a:pPr>
            <a:r>
              <a:rPr lang="nl-BE" baseline="0" dirty="0" smtClean="0"/>
              <a:t>Duitstalige kant: </a:t>
            </a:r>
          </a:p>
          <a:p>
            <a:pPr marL="171439" indent="-171439">
              <a:buFontTx/>
              <a:buChar char="-"/>
            </a:pPr>
            <a:r>
              <a:rPr lang="nl-BE" baseline="0" dirty="0" smtClean="0"/>
              <a:t>Brussel: </a:t>
            </a:r>
          </a:p>
          <a:p>
            <a:endParaRPr lang="nl-BE" baseline="0" dirty="0" smtClean="0"/>
          </a:p>
          <a:p>
            <a:r>
              <a:rPr lang="nl-BE" baseline="0" dirty="0" smtClean="0"/>
              <a:t>De drie bollen die op deze slide staan weergegeven, kunnen samengevat worden in 5 klemtonen:</a:t>
            </a:r>
          </a:p>
          <a:p>
            <a:r>
              <a:rPr lang="nl-BE" baseline="0" dirty="0" smtClean="0"/>
              <a:t>1: </a:t>
            </a:r>
            <a:r>
              <a:rPr lang="nl-BE" u="sng" baseline="0" dirty="0" smtClean="0"/>
              <a:t>Health in </a:t>
            </a:r>
            <a:r>
              <a:rPr lang="nl-BE" u="sng" baseline="0" dirty="0" err="1" smtClean="0"/>
              <a:t>all</a:t>
            </a:r>
            <a:r>
              <a:rPr lang="nl-BE" u="sng" baseline="0" dirty="0" smtClean="0"/>
              <a:t> </a:t>
            </a:r>
            <a:r>
              <a:rPr lang="nl-BE" u="sng" baseline="0" dirty="0" err="1" smtClean="0"/>
              <a:t>policies</a:t>
            </a:r>
            <a:r>
              <a:rPr lang="nl-BE" baseline="0" dirty="0" smtClean="0"/>
              <a:t>: gezondheid moet een doel zijn, niet alleen voor het domein van de volksgezondheid, maar in alle politieke domeinen (</a:t>
            </a:r>
            <a:r>
              <a:rPr lang="nl-BE" baseline="0" dirty="0" err="1" smtClean="0"/>
              <a:t>vb</a:t>
            </a:r>
            <a:r>
              <a:rPr lang="nl-BE" baseline="0" dirty="0" smtClean="0"/>
              <a:t> milieu verbeteren = gezondere omgeving creëren; onderwijs: beter opgeleide bevolking heeft meer kansen, kennis bijbrengen over gezondheid; …</a:t>
            </a:r>
          </a:p>
          <a:p>
            <a:r>
              <a:rPr lang="nl-BE" baseline="0" dirty="0" smtClean="0"/>
              <a:t>2: </a:t>
            </a:r>
            <a:r>
              <a:rPr lang="nl-BE" u="sng" baseline="0" dirty="0" smtClean="0"/>
              <a:t>individueel en collectief</a:t>
            </a:r>
            <a:r>
              <a:rPr lang="nl-BE" baseline="0" dirty="0" smtClean="0"/>
              <a:t> tewerk gaan (zie vorige slides waar individuele en collectieve gezondheid beiden aan bod kwamen</a:t>
            </a:r>
          </a:p>
          <a:p>
            <a:r>
              <a:rPr lang="nl-BE" baseline="0" dirty="0" smtClean="0"/>
              <a:t>3: vertrekken vanuit bestaande netwerken en/of initiatieven: we moeten het warme water niet gaan uitvinden, maar kunnen bestaande elementen gaan gebruiken als uitgangspunt en ze waar nodig optimaliseren</a:t>
            </a:r>
          </a:p>
          <a:p>
            <a:r>
              <a:rPr lang="nl-BE" baseline="0" dirty="0" smtClean="0"/>
              <a:t>4: we moeten het accent leggen op </a:t>
            </a:r>
            <a:r>
              <a:rPr lang="nl-BE" u="sng" baseline="0" dirty="0" smtClean="0"/>
              <a:t>kwetsbare doelgroepen: </a:t>
            </a:r>
            <a:r>
              <a:rPr lang="nl-BE" u="none" baseline="0" dirty="0" smtClean="0"/>
              <a:t>deze personen hebben het meeste baat bij acties naar het bevorderen van gezondheid </a:t>
            </a:r>
          </a:p>
          <a:p>
            <a:r>
              <a:rPr lang="nl-BE" u="none" baseline="0" dirty="0" smtClean="0"/>
              <a:t>5: resultaten moeten meetbaar zijn: om onze gemaakte afspraken met het beleid (</a:t>
            </a:r>
            <a:r>
              <a:rPr lang="nl-BE" u="none" baseline="0" dirty="0" err="1" smtClean="0"/>
              <a:t>cf</a:t>
            </a:r>
            <a:r>
              <a:rPr lang="nl-BE" u="none" baseline="0" dirty="0" smtClean="0"/>
              <a:t> visienota NIC, pact met de minister, …) waar te maken, zullen we moeten kunnen aantonen, via verschillende indicatorenmetingen, dat we inspanningen leveren om de gezondheid van de burger te verhogen + wat het effect is van dergelijke inspanningen.</a:t>
            </a:r>
            <a:endParaRPr lang="nl-BE" u="sng" baseline="0" dirty="0" smtClean="0"/>
          </a:p>
          <a:p>
            <a:endParaRPr lang="nl-BE" baseline="0" dirty="0" smtClean="0"/>
          </a:p>
          <a:p>
            <a:endParaRPr lang="nl-BE" dirty="0"/>
          </a:p>
        </p:txBody>
      </p:sp>
      <p:sp>
        <p:nvSpPr>
          <p:cNvPr id="4" name="Tijdelijke aanduiding voor dianummer 3"/>
          <p:cNvSpPr>
            <a:spLocks noGrp="1"/>
          </p:cNvSpPr>
          <p:nvPr>
            <p:ph type="sldNum" sz="quarter" idx="10"/>
          </p:nvPr>
        </p:nvSpPr>
        <p:spPr/>
        <p:txBody>
          <a:bodyPr/>
          <a:lstStyle/>
          <a:p>
            <a:fld id="{D2BF83EF-6430-44FB-A531-0604B8056590}" type="slidenum">
              <a:rPr lang="nl-BE" smtClean="0"/>
              <a:t>8</a:t>
            </a:fld>
            <a:endParaRPr lang="nl-BE"/>
          </a:p>
        </p:txBody>
      </p:sp>
    </p:spTree>
    <p:extLst>
      <p:ext uri="{BB962C8B-B14F-4D97-AF65-F5344CB8AC3E}">
        <p14:creationId xmlns:p14="http://schemas.microsoft.com/office/powerpoint/2010/main" val="1461196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smtClean="0"/>
              <a:t>5 klemtonen:</a:t>
            </a:r>
          </a:p>
          <a:p>
            <a:r>
              <a:rPr lang="nl-BE" baseline="0" dirty="0" smtClean="0"/>
              <a:t>1: </a:t>
            </a:r>
            <a:r>
              <a:rPr lang="nl-BE" u="sng" baseline="0" dirty="0" smtClean="0"/>
              <a:t>Health in </a:t>
            </a:r>
            <a:r>
              <a:rPr lang="nl-BE" u="sng" baseline="0" dirty="0" err="1" smtClean="0"/>
              <a:t>all</a:t>
            </a:r>
            <a:r>
              <a:rPr lang="nl-BE" u="sng" baseline="0" dirty="0" smtClean="0"/>
              <a:t> </a:t>
            </a:r>
            <a:r>
              <a:rPr lang="nl-BE" u="sng" baseline="0" dirty="0" err="1" smtClean="0"/>
              <a:t>policies</a:t>
            </a:r>
            <a:r>
              <a:rPr lang="nl-BE" baseline="0" dirty="0" smtClean="0"/>
              <a:t>: gezondheid moet een doel zijn, niet alleen voor het domein van de volksgezondheid, maar in alle politieke domeinen (</a:t>
            </a:r>
            <a:r>
              <a:rPr lang="nl-BE" baseline="0" dirty="0" err="1" smtClean="0"/>
              <a:t>vb</a:t>
            </a:r>
            <a:r>
              <a:rPr lang="nl-BE" baseline="0" dirty="0" smtClean="0"/>
              <a:t> milieu verbeteren = gezondere omgeving creëren; onderwijs: beter opgeleide bevolking heeft meer kansen, kennis bijbrengen over gezondheid; …</a:t>
            </a:r>
          </a:p>
          <a:p>
            <a:r>
              <a:rPr lang="nl-BE" baseline="0" dirty="0" smtClean="0"/>
              <a:t>2: </a:t>
            </a:r>
            <a:r>
              <a:rPr lang="nl-BE" u="sng" baseline="0" dirty="0" smtClean="0"/>
              <a:t>individueel en collectief</a:t>
            </a:r>
            <a:r>
              <a:rPr lang="nl-BE" baseline="0" dirty="0" smtClean="0"/>
              <a:t> tewerk gaan (zie vorige slides waar individuele en collectieve gezondheid beiden aan bod kwamen</a:t>
            </a:r>
          </a:p>
          <a:p>
            <a:r>
              <a:rPr lang="nl-BE" baseline="0" dirty="0" smtClean="0"/>
              <a:t>3: vertrekken </a:t>
            </a:r>
            <a:r>
              <a:rPr lang="nl-BE" u="sng" baseline="0" dirty="0" smtClean="0"/>
              <a:t>vanuit bestaande netwerken en/of initiatieven</a:t>
            </a:r>
            <a:r>
              <a:rPr lang="nl-BE" baseline="0" dirty="0" smtClean="0"/>
              <a:t>: we moeten het warme water niet gaan uitvinden, maar kunnen bestaande elementen gaan gebruiken als uitgangspunt en ze waar nodig optimaliseren</a:t>
            </a:r>
          </a:p>
          <a:p>
            <a:r>
              <a:rPr lang="nl-BE" baseline="0" dirty="0" smtClean="0"/>
              <a:t>4: we moeten het accent leggen op </a:t>
            </a:r>
            <a:r>
              <a:rPr lang="nl-BE" u="sng" baseline="0" dirty="0" smtClean="0"/>
              <a:t>kwetsbare doelgroepen: </a:t>
            </a:r>
            <a:r>
              <a:rPr lang="nl-BE" u="none" baseline="0" dirty="0" smtClean="0"/>
              <a:t>deze personen hebben het meeste baat bij acties naar het bevorderen van gezondheid </a:t>
            </a:r>
          </a:p>
          <a:p>
            <a:r>
              <a:rPr lang="nl-BE" u="none" baseline="0" dirty="0" smtClean="0"/>
              <a:t>5: resultaten moeten </a:t>
            </a:r>
            <a:r>
              <a:rPr lang="nl-BE" u="sng" baseline="0" dirty="0" smtClean="0"/>
              <a:t>meetbaar</a:t>
            </a:r>
            <a:r>
              <a:rPr lang="nl-BE" u="none" baseline="0" dirty="0" smtClean="0"/>
              <a:t> zijn: om onze gemaakte afspraken met het beleid (</a:t>
            </a:r>
            <a:r>
              <a:rPr lang="nl-BE" u="none" baseline="0" dirty="0" err="1" smtClean="0"/>
              <a:t>cf</a:t>
            </a:r>
            <a:r>
              <a:rPr lang="nl-BE" u="none" baseline="0" dirty="0" smtClean="0"/>
              <a:t> visienota NIC, pact met de minister, …) waar te maken, zullen we moeten kunnen aantonen, via verschillende indicatorenmetingen, dat we inspanningen leveren om de gezondheid van de burger te verhogen + wat het effect is van dergelijke inspanningen.</a:t>
            </a:r>
            <a:endParaRPr lang="nl-BE" u="sng" baseline="0" dirty="0" smtClean="0"/>
          </a:p>
          <a:p>
            <a:endParaRPr lang="nl-BE" baseline="0" dirty="0" smtClean="0"/>
          </a:p>
          <a:p>
            <a:endParaRPr lang="nl-BE" dirty="0"/>
          </a:p>
        </p:txBody>
      </p:sp>
      <p:sp>
        <p:nvSpPr>
          <p:cNvPr id="4" name="Tijdelijke aanduiding voor dianummer 3"/>
          <p:cNvSpPr>
            <a:spLocks noGrp="1"/>
          </p:cNvSpPr>
          <p:nvPr>
            <p:ph type="sldNum" sz="quarter" idx="10"/>
          </p:nvPr>
        </p:nvSpPr>
        <p:spPr/>
        <p:txBody>
          <a:bodyPr/>
          <a:lstStyle/>
          <a:p>
            <a:fld id="{1402135A-9F48-4B98-8EE4-76F07E4B658E}" type="slidenum">
              <a:rPr lang="nl-BE" smtClean="0"/>
              <a:t>9</a:t>
            </a:fld>
            <a:endParaRPr lang="nl-BE"/>
          </a:p>
        </p:txBody>
      </p:sp>
    </p:spTree>
    <p:extLst>
      <p:ext uri="{BB962C8B-B14F-4D97-AF65-F5344CB8AC3E}">
        <p14:creationId xmlns:p14="http://schemas.microsoft.com/office/powerpoint/2010/main" val="812434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dirty="0" smtClean="0">
                <a:solidFill>
                  <a:schemeClr val="tx1">
                    <a:lumMod val="65000"/>
                    <a:lumOff val="35000"/>
                  </a:schemeClr>
                </a:solidFill>
              </a:rPr>
              <a:t>Bemerkingen: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dirty="0" smtClean="0">
                <a:solidFill>
                  <a:schemeClr val="tx1">
                    <a:lumMod val="65000"/>
                    <a:lumOff val="35000"/>
                  </a:schemeClr>
                </a:solidFill>
              </a:rPr>
              <a:t>Wie van ons is nog ‘volledig gezond’ volgens WHO-definitie? ‘volledig’ welzijn </a:t>
            </a:r>
            <a:r>
              <a:rPr lang="nl-BE" sz="1200" dirty="0" smtClean="0">
                <a:solidFill>
                  <a:schemeClr val="tx1">
                    <a:lumMod val="65000"/>
                    <a:lumOff val="35000"/>
                  </a:schemeClr>
                </a:solidFill>
                <a:sym typeface="Wingdings" panose="05000000000000000000" pitchFamily="2" charset="2"/>
              </a:rPr>
              <a:t> </a:t>
            </a:r>
            <a:r>
              <a:rPr lang="nl-BE" sz="1200" dirty="0" smtClean="0">
                <a:solidFill>
                  <a:schemeClr val="tx1">
                    <a:lumMod val="65000"/>
                    <a:lumOff val="35000"/>
                  </a:schemeClr>
                </a:solidFill>
              </a:rPr>
              <a:t> is dat mogelijk? is dat nodig?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dirty="0" smtClean="0">
                <a:solidFill>
                  <a:schemeClr val="tx1">
                    <a:lumMod val="65000"/>
                    <a:lumOff val="35000"/>
                  </a:schemeClr>
                </a:solidFill>
              </a:rPr>
              <a:t>Maatschappij verandert continu: meer ouderen, meer chronisch zieken, meer </a:t>
            </a:r>
            <a:r>
              <a:rPr lang="nl-BE" sz="1200" dirty="0" err="1" smtClean="0">
                <a:solidFill>
                  <a:schemeClr val="tx1">
                    <a:lumMod val="65000"/>
                    <a:lumOff val="35000"/>
                  </a:schemeClr>
                </a:solidFill>
              </a:rPr>
              <a:t>multimorbiditeiten</a:t>
            </a:r>
            <a:r>
              <a:rPr lang="nl-BE" sz="1200" dirty="0" smtClean="0">
                <a:solidFill>
                  <a:schemeClr val="tx1">
                    <a:lumMod val="65000"/>
                    <a:lumOff val="35000"/>
                  </a:schemeClr>
                </a:solidFill>
              </a:rPr>
              <a:t> (≠ziektes tegelijk)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400" dirty="0" smtClean="0">
                <a:solidFill>
                  <a:schemeClr val="tx1">
                    <a:lumMod val="65000"/>
                    <a:lumOff val="35000"/>
                  </a:schemeClr>
                </a:solidFill>
              </a:rPr>
              <a:t>‘Toestand van’ </a:t>
            </a:r>
            <a:r>
              <a:rPr lang="nl-BE" sz="1400" dirty="0" smtClean="0">
                <a:solidFill>
                  <a:schemeClr val="tx1">
                    <a:lumMod val="65000"/>
                    <a:lumOff val="35000"/>
                  </a:schemeClr>
                </a:solidFill>
                <a:sym typeface="Wingdings" panose="05000000000000000000" pitchFamily="2" charset="2"/>
              </a:rPr>
              <a:t>is zeer statisch.</a:t>
            </a:r>
            <a:r>
              <a:rPr lang="nl-BE" sz="1400" dirty="0" smtClean="0">
                <a:solidFill>
                  <a:schemeClr val="tx1">
                    <a:lumMod val="65000"/>
                    <a:lumOff val="35000"/>
                  </a:schemeClr>
                </a:solidFill>
              </a:rPr>
              <a:t/>
            </a:r>
            <a:br>
              <a:rPr lang="nl-BE" sz="1400" dirty="0" smtClean="0">
                <a:solidFill>
                  <a:schemeClr val="tx1">
                    <a:lumMod val="65000"/>
                    <a:lumOff val="35000"/>
                  </a:schemeClr>
                </a:solidFill>
              </a:rPr>
            </a:br>
            <a:endParaRPr lang="nl-BE" sz="1400" dirty="0" smtClean="0">
              <a:solidFill>
                <a:schemeClr val="tx1">
                  <a:lumMod val="65000"/>
                  <a:lumOff val="35000"/>
                </a:schemeClr>
              </a:solidFill>
            </a:endParaRPr>
          </a:p>
          <a:p>
            <a:endParaRPr lang="en-US" dirty="0"/>
          </a:p>
        </p:txBody>
      </p:sp>
      <p:sp>
        <p:nvSpPr>
          <p:cNvPr id="4" name="Tijdelijke aanduiding voor dianummer 3"/>
          <p:cNvSpPr>
            <a:spLocks noGrp="1"/>
          </p:cNvSpPr>
          <p:nvPr>
            <p:ph type="sldNum" sz="quarter" idx="10"/>
          </p:nvPr>
        </p:nvSpPr>
        <p:spPr/>
        <p:txBody>
          <a:bodyPr/>
          <a:lstStyle/>
          <a:p>
            <a:fld id="{C8D67CC5-39AC-429C-931C-9D9F74697A17}" type="slidenum">
              <a:rPr lang="en-US" smtClean="0"/>
              <a:t>11</a:t>
            </a:fld>
            <a:endParaRPr lang="en-US"/>
          </a:p>
        </p:txBody>
      </p:sp>
    </p:spTree>
    <p:extLst>
      <p:ext uri="{BB962C8B-B14F-4D97-AF65-F5344CB8AC3E}">
        <p14:creationId xmlns:p14="http://schemas.microsoft.com/office/powerpoint/2010/main" val="3630941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4972A68E-D719-44DB-A2DE-B50CD2A4076E}" type="datetimeFigureOut">
              <a:rPr lang="nl-BE" smtClean="0"/>
              <a:pPr/>
              <a:t>05-12-2017</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6B11AD78-9CBA-4A7E-AC8B-EC2628C5E20D}" type="slidenum">
              <a:rPr lang="nl-BE" smtClean="0"/>
              <a:pPr/>
              <a:t>‹nr.›</a:t>
            </a:fld>
            <a:endParaRPr lang="nl-BE"/>
          </a:p>
        </p:txBody>
      </p:sp>
      <p:sp>
        <p:nvSpPr>
          <p:cNvPr id="6" name="Titel 5"/>
          <p:cNvSpPr>
            <a:spLocks noGrp="1"/>
          </p:cNvSpPr>
          <p:nvPr>
            <p:ph type="title"/>
          </p:nvPr>
        </p:nvSpPr>
        <p:spPr/>
        <p:txBody>
          <a:bodyPr/>
          <a:lstStyle/>
          <a:p>
            <a:r>
              <a:rPr lang="en-US" smtClean="0"/>
              <a:t>Click to edit Master title style</a:t>
            </a:r>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Vrije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1"/>
            <a:ext cx="7472386" cy="714362"/>
          </a:xfrm>
          <a:prstGeom prst="rect">
            <a:avLst/>
          </a:prstGeom>
        </p:spPr>
        <p:txBody>
          <a:bodyPr/>
          <a:lstStyle/>
          <a:p>
            <a:r>
              <a:rPr lang="nl-NL" smtClean="0"/>
              <a:t>Klik om de stijl te bewerken</a:t>
            </a:r>
            <a:endParaRPr lang="nl-BE"/>
          </a:p>
        </p:txBody>
      </p:sp>
      <p:sp>
        <p:nvSpPr>
          <p:cNvPr id="3" name="Tijdelijke aanduiding voor inhoud 2"/>
          <p:cNvSpPr>
            <a:spLocks noGrp="1"/>
          </p:cNvSpPr>
          <p:nvPr>
            <p:ph idx="1"/>
          </p:nvPr>
        </p:nvSpPr>
        <p:spPr>
          <a:xfrm>
            <a:off x="457200" y="1000114"/>
            <a:ext cx="8229600" cy="3594111"/>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B681E29-D73A-49F9-BDEB-49FA69110F38}"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_01">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B681E29-D73A-49F9-BDEB-49FA69110F38}" type="slidenum">
              <a:rPr lang="nl-BE" smtClean="0"/>
              <a:pPr/>
              <a:t>‹nr.›</a:t>
            </a:fld>
            <a:endParaRPr lang="nl-BE"/>
          </a:p>
        </p:txBody>
      </p:sp>
      <p:sp>
        <p:nvSpPr>
          <p:cNvPr id="8" name="Titel 7"/>
          <p:cNvSpPr>
            <a:spLocks noGrp="1"/>
          </p:cNvSpPr>
          <p:nvPr>
            <p:ph type="title"/>
          </p:nvPr>
        </p:nvSpPr>
        <p:spPr>
          <a:xfrm>
            <a:off x="457200" y="1"/>
            <a:ext cx="7472386" cy="714362"/>
          </a:xfrm>
          <a:prstGeom prst="rect">
            <a:avLst/>
          </a:prstGeom>
        </p:spPr>
        <p:txBody>
          <a:bodyPr/>
          <a:lstStyle/>
          <a:p>
            <a:r>
              <a:rPr lang="nl-NL" dirty="0" smtClean="0"/>
              <a:t>Klik om de stijl te bewerken</a:t>
            </a:r>
            <a:endParaRPr lang="nl-B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elijking_02">
    <p:spTree>
      <p:nvGrpSpPr>
        <p:cNvPr id="1" name=""/>
        <p:cNvGrpSpPr/>
        <p:nvPr/>
      </p:nvGrpSpPr>
      <p:grpSpPr>
        <a:xfrm>
          <a:off x="0" y="0"/>
          <a:ext cx="0" cy="0"/>
          <a:chOff x="0" y="0"/>
          <a:chExt cx="0" cy="0"/>
        </a:xfrm>
      </p:grpSpPr>
      <p:sp>
        <p:nvSpPr>
          <p:cNvPr id="2" name="Titel 1"/>
          <p:cNvSpPr>
            <a:spLocks noGrp="1"/>
          </p:cNvSpPr>
          <p:nvPr>
            <p:ph type="title"/>
          </p:nvPr>
        </p:nvSpPr>
        <p:spPr>
          <a:xfrm>
            <a:off x="457200" y="1"/>
            <a:ext cx="7472386" cy="714362"/>
          </a:xfrm>
          <a:prstGeom prst="rect">
            <a:avLst/>
          </a:prstGeo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071552"/>
            <a:ext cx="4040188" cy="631836"/>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457200" y="1714494"/>
            <a:ext cx="4040188" cy="28797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p:nvPr>
        </p:nvSpPr>
        <p:spPr>
          <a:xfrm>
            <a:off x="4645025" y="1071552"/>
            <a:ext cx="4041775" cy="64294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6" name="Tijdelijke aanduiding voor inhoud 5"/>
          <p:cNvSpPr>
            <a:spLocks noGrp="1"/>
          </p:cNvSpPr>
          <p:nvPr>
            <p:ph sz="quarter" idx="4"/>
          </p:nvPr>
        </p:nvSpPr>
        <p:spPr>
          <a:xfrm>
            <a:off x="4645025" y="1714494"/>
            <a:ext cx="4041775" cy="28797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BB681E29-D73A-49F9-BDEB-49FA69110F38}" type="slidenum">
              <a:rPr lang="nl-BE" smtClean="0"/>
              <a:pPr/>
              <a:t>‹nr.›</a:t>
            </a:fld>
            <a:endParaRPr lang="nl-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elichting + vrije inhoud (Vertikaal)">
    <p:spTree>
      <p:nvGrpSpPr>
        <p:cNvPr id="1" name=""/>
        <p:cNvGrpSpPr/>
        <p:nvPr/>
      </p:nvGrpSpPr>
      <p:grpSpPr>
        <a:xfrm>
          <a:off x="0" y="0"/>
          <a:ext cx="0" cy="0"/>
          <a:chOff x="0" y="0"/>
          <a:chExt cx="0" cy="0"/>
        </a:xfrm>
      </p:grpSpPr>
      <p:sp>
        <p:nvSpPr>
          <p:cNvPr id="11" name="Tijdelijke aanduiding voor inhoud 10"/>
          <p:cNvSpPr>
            <a:spLocks noGrp="1"/>
          </p:cNvSpPr>
          <p:nvPr>
            <p:ph sz="quarter" idx="14"/>
          </p:nvPr>
        </p:nvSpPr>
        <p:spPr>
          <a:xfrm>
            <a:off x="450375" y="1787856"/>
            <a:ext cx="3022979" cy="2818263"/>
          </a:xfrm>
        </p:spPr>
        <p:txBody>
          <a:bodyPr/>
          <a:lstStyle>
            <a:lvl1pPr marL="177800" indent="-177800">
              <a:defRPr sz="1600"/>
            </a:lvl1pPr>
            <a:lvl2pPr marL="539750" indent="-169863">
              <a:defRPr sz="1400"/>
            </a:lvl2pPr>
            <a:lvl3pPr marL="804863" indent="-163513" defTabSz="893763">
              <a:defRPr sz="1400"/>
            </a:lvl3pPr>
            <a:lvl4pPr marL="1077913" indent="-150813">
              <a:defRPr sz="1400"/>
            </a:lvl4pPr>
            <a:lvl5pPr marL="1344613" indent="-142875">
              <a:defRPr sz="14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3" name="Tijdelijke aanduiding voor inhoud 2"/>
          <p:cNvSpPr>
            <a:spLocks noGrp="1"/>
          </p:cNvSpPr>
          <p:nvPr>
            <p:ph idx="1"/>
          </p:nvPr>
        </p:nvSpPr>
        <p:spPr>
          <a:xfrm>
            <a:off x="3575050" y="1071552"/>
            <a:ext cx="5111750" cy="3522673"/>
          </a:xfr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B681E29-D73A-49F9-BDEB-49FA69110F38}" type="slidenum">
              <a:rPr lang="nl-BE" smtClean="0"/>
              <a:pPr/>
              <a:t>‹nr.›</a:t>
            </a:fld>
            <a:endParaRPr lang="nl-BE"/>
          </a:p>
        </p:txBody>
      </p:sp>
      <p:sp>
        <p:nvSpPr>
          <p:cNvPr id="8" name="Tijdelijke aanduiding voor tekst 2"/>
          <p:cNvSpPr>
            <a:spLocks noGrp="1"/>
          </p:cNvSpPr>
          <p:nvPr>
            <p:ph type="body" idx="13"/>
          </p:nvPr>
        </p:nvSpPr>
        <p:spPr>
          <a:xfrm>
            <a:off x="457200" y="1071552"/>
            <a:ext cx="3001992" cy="631836"/>
          </a:xfrm>
        </p:spPr>
        <p:txBody>
          <a:bodyPr anchor="t">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9" name="Titel 8"/>
          <p:cNvSpPr>
            <a:spLocks noGrp="1"/>
          </p:cNvSpPr>
          <p:nvPr>
            <p:ph type="title"/>
          </p:nvPr>
        </p:nvSpPr>
        <p:spPr>
          <a:xfrm>
            <a:off x="457200" y="1"/>
            <a:ext cx="7472386" cy="714362"/>
          </a:xfrm>
          <a:prstGeom prst="rect">
            <a:avLst/>
          </a:prstGeom>
        </p:spPr>
        <p:txBody>
          <a:bodyPr/>
          <a:lstStyle/>
          <a:p>
            <a:r>
              <a:rPr lang="nl-NL" dirty="0" smtClean="0"/>
              <a:t>Klik om de stijl te bewerken</a:t>
            </a:r>
            <a:endParaRPr lang="nl-B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rije inhoud met toelichting (horizontaal)">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672061" y="3868701"/>
            <a:ext cx="5779698" cy="285752"/>
          </a:xfrm>
        </p:spPr>
        <p:txBody>
          <a:bodyPr anchor="ct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modelstijlen te bewerken</a:t>
            </a:r>
          </a:p>
        </p:txBody>
      </p:sp>
      <p:sp>
        <p:nvSpPr>
          <p:cNvPr id="5" name="Tijdelijke aanduiding voor datum 4"/>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B681E29-D73A-49F9-BDEB-49FA69110F38}" type="slidenum">
              <a:rPr lang="nl-BE" smtClean="0"/>
              <a:pPr/>
              <a:t>‹nr.›</a:t>
            </a:fld>
            <a:endParaRPr lang="nl-BE"/>
          </a:p>
        </p:txBody>
      </p:sp>
      <p:sp>
        <p:nvSpPr>
          <p:cNvPr id="8" name="Titel 7"/>
          <p:cNvSpPr>
            <a:spLocks noGrp="1"/>
          </p:cNvSpPr>
          <p:nvPr>
            <p:ph type="title"/>
          </p:nvPr>
        </p:nvSpPr>
        <p:spPr>
          <a:xfrm>
            <a:off x="457200" y="1"/>
            <a:ext cx="7472386" cy="714362"/>
          </a:xfrm>
          <a:prstGeom prst="rect">
            <a:avLst/>
          </a:prstGeom>
        </p:spPr>
        <p:txBody>
          <a:bodyPr/>
          <a:lstStyle/>
          <a:p>
            <a:r>
              <a:rPr lang="nl-NL" dirty="0" smtClean="0"/>
              <a:t>Klik om de stijl te bewerken</a:t>
            </a:r>
            <a:endParaRPr lang="nl-BE" dirty="0"/>
          </a:p>
        </p:txBody>
      </p:sp>
      <p:sp>
        <p:nvSpPr>
          <p:cNvPr id="10" name="Tijdelijke aanduiding voor tekst 3"/>
          <p:cNvSpPr>
            <a:spLocks noGrp="1"/>
          </p:cNvSpPr>
          <p:nvPr>
            <p:ph type="body" sz="half" idx="13"/>
          </p:nvPr>
        </p:nvSpPr>
        <p:spPr>
          <a:xfrm>
            <a:off x="1672061" y="4286262"/>
            <a:ext cx="5779698" cy="285752"/>
          </a:xfrm>
        </p:spPr>
        <p:txBody>
          <a:bodyPr anchor="ctr">
            <a:noAutofit/>
          </a:bodyPr>
          <a:lstStyle>
            <a:lvl1pPr marL="0" indent="0">
              <a:buNone/>
              <a:defRPr sz="18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modelstijlen te bewerken</a:t>
            </a:r>
          </a:p>
        </p:txBody>
      </p:sp>
      <p:sp>
        <p:nvSpPr>
          <p:cNvPr id="12" name="Tijdelijke aanduiding voor inhoud 11"/>
          <p:cNvSpPr>
            <a:spLocks noGrp="1"/>
          </p:cNvSpPr>
          <p:nvPr>
            <p:ph sz="quarter" idx="14"/>
          </p:nvPr>
        </p:nvSpPr>
        <p:spPr>
          <a:xfrm>
            <a:off x="1682151" y="1121434"/>
            <a:ext cx="5762445" cy="2450441"/>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 vrije invulling">
    <p:spTree>
      <p:nvGrpSpPr>
        <p:cNvPr id="1" name=""/>
        <p:cNvGrpSpPr/>
        <p:nvPr/>
      </p:nvGrpSpPr>
      <p:grpSpPr>
        <a:xfrm>
          <a:off x="0" y="0"/>
          <a:ext cx="0" cy="0"/>
          <a:chOff x="0" y="0"/>
          <a:chExt cx="0" cy="0"/>
        </a:xfrm>
      </p:grpSpPr>
      <p:sp>
        <p:nvSpPr>
          <p:cNvPr id="2" name="Titel 1"/>
          <p:cNvSpPr>
            <a:spLocks noGrp="1"/>
          </p:cNvSpPr>
          <p:nvPr>
            <p:ph type="title"/>
          </p:nvPr>
        </p:nvSpPr>
        <p:spPr>
          <a:xfrm>
            <a:off x="457200" y="1"/>
            <a:ext cx="7472386" cy="714362"/>
          </a:xfrm>
          <a:prstGeom prst="rect">
            <a:avLst/>
          </a:prstGeom>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BB681E29-D73A-49F9-BDEB-49FA69110F38}" type="slidenum">
              <a:rPr lang="nl-BE" smtClean="0"/>
              <a:pPr/>
              <a:t>‹nr.›</a:t>
            </a:fld>
            <a:endParaRPr lang="nl-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C3B0D8F-690C-4DF8-91DC-63199AB444AE}" type="datetimeFigureOut">
              <a:rPr lang="en-US" smtClean="0"/>
              <a:t>12/5/2017</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69C257AC-7BB4-4256-9842-4A7991BB3A58}" type="slidenum">
              <a:rPr lang="en-US" smtClean="0"/>
              <a:t>‹nr.›</a:t>
            </a:fld>
            <a:endParaRPr lang="en-US"/>
          </a:p>
        </p:txBody>
      </p:sp>
    </p:spTree>
    <p:extLst>
      <p:ext uri="{BB962C8B-B14F-4D97-AF65-F5344CB8AC3E}">
        <p14:creationId xmlns:p14="http://schemas.microsoft.com/office/powerpoint/2010/main" val="3417575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ussenhoofdstuk_01">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36561" y="3143254"/>
            <a:ext cx="7772400" cy="285752"/>
          </a:xfrm>
        </p:spPr>
        <p:txBody>
          <a:bodyPr anchor="ctr">
            <a:noAutofit/>
          </a:bodyPr>
          <a:lstStyle>
            <a:lvl1pPr marL="0" indent="0">
              <a:buNone/>
              <a:defRPr sz="26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B681E29-D73A-49F9-BDEB-49FA69110F38}" type="slidenum">
              <a:rPr lang="nl-BE" smtClean="0"/>
              <a:pPr/>
              <a:t>‹nr.›</a:t>
            </a:fld>
            <a:endParaRPr lang="nl-BE"/>
          </a:p>
        </p:txBody>
      </p:sp>
      <p:sp>
        <p:nvSpPr>
          <p:cNvPr id="7" name="Titel 6"/>
          <p:cNvSpPr>
            <a:spLocks noGrp="1"/>
          </p:cNvSpPr>
          <p:nvPr>
            <p:ph type="title"/>
          </p:nvPr>
        </p:nvSpPr>
        <p:spPr>
          <a:xfrm>
            <a:off x="457200" y="1"/>
            <a:ext cx="7472386" cy="714362"/>
          </a:xfrm>
          <a:prstGeom prst="rect">
            <a:avLst/>
          </a:prstGeom>
        </p:spPr>
        <p:txBody>
          <a:bodyPr/>
          <a:lstStyle>
            <a:lvl1pPr marL="0" indent="0">
              <a:defRPr/>
            </a:lvl1pPr>
          </a:lstStyle>
          <a:p>
            <a:r>
              <a:rPr lang="nl-NL" dirty="0" smtClean="0"/>
              <a:t>Klik om de stijl te bewerken</a:t>
            </a:r>
            <a:endParaRPr lang="nl-BE" dirty="0"/>
          </a:p>
        </p:txBody>
      </p:sp>
      <p:sp>
        <p:nvSpPr>
          <p:cNvPr id="8" name="Tijdelijke aanduiding voor tekst 2"/>
          <p:cNvSpPr>
            <a:spLocks noGrp="1"/>
          </p:cNvSpPr>
          <p:nvPr>
            <p:ph type="body" idx="13"/>
          </p:nvPr>
        </p:nvSpPr>
        <p:spPr>
          <a:xfrm>
            <a:off x="428596" y="3714758"/>
            <a:ext cx="7772400" cy="285752"/>
          </a:xfrm>
        </p:spPr>
        <p:txBody>
          <a:bodyPr anchor="ctr">
            <a:noAutofit/>
          </a:bodyPr>
          <a:lstStyle>
            <a:lvl1pPr marL="0" indent="0">
              <a:buNone/>
              <a:defRPr sz="3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ussenhoofdstuk_01">
    <p:spTree>
      <p:nvGrpSpPr>
        <p:cNvPr id="1" name=""/>
        <p:cNvGrpSpPr/>
        <p:nvPr/>
      </p:nvGrpSpPr>
      <p:grpSpPr>
        <a:xfrm>
          <a:off x="0" y="0"/>
          <a:ext cx="0" cy="0"/>
          <a:chOff x="0" y="0"/>
          <a:chExt cx="0" cy="0"/>
        </a:xfrm>
      </p:grpSpPr>
      <p:sp>
        <p:nvSpPr>
          <p:cNvPr id="8" name="Tijdelijke aanduiding voor tekst 2"/>
          <p:cNvSpPr>
            <a:spLocks noGrp="1"/>
          </p:cNvSpPr>
          <p:nvPr>
            <p:ph type="body" idx="13"/>
          </p:nvPr>
        </p:nvSpPr>
        <p:spPr>
          <a:xfrm>
            <a:off x="428596" y="3143254"/>
            <a:ext cx="7772400" cy="285752"/>
          </a:xfrm>
        </p:spPr>
        <p:txBody>
          <a:bodyPr anchor="ctr">
            <a:noAutofit/>
          </a:bodyPr>
          <a:lstStyle>
            <a:lvl1pPr marL="0" indent="0">
              <a:buNone/>
              <a:defRPr sz="3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3" name="Tijdelijke aanduiding voor tekst 2"/>
          <p:cNvSpPr>
            <a:spLocks noGrp="1"/>
          </p:cNvSpPr>
          <p:nvPr>
            <p:ph type="body" idx="1"/>
          </p:nvPr>
        </p:nvSpPr>
        <p:spPr>
          <a:xfrm>
            <a:off x="454475" y="3740638"/>
            <a:ext cx="7772400" cy="285752"/>
          </a:xfrm>
        </p:spPr>
        <p:txBody>
          <a:bodyPr anchor="ctr">
            <a:noAutofit/>
          </a:bodyPr>
          <a:lstStyle>
            <a:lvl1pPr marL="0" indent="0">
              <a:buNone/>
              <a:defRPr sz="2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B681E29-D73A-49F9-BDEB-49FA69110F38}" type="slidenum">
              <a:rPr lang="nl-BE" smtClean="0"/>
              <a:pPr/>
              <a:t>‹nr.›</a:t>
            </a:fld>
            <a:endParaRPr lang="nl-BE"/>
          </a:p>
        </p:txBody>
      </p:sp>
      <p:sp>
        <p:nvSpPr>
          <p:cNvPr id="7" name="Titel 6"/>
          <p:cNvSpPr>
            <a:spLocks noGrp="1"/>
          </p:cNvSpPr>
          <p:nvPr>
            <p:ph type="title"/>
          </p:nvPr>
        </p:nvSpPr>
        <p:spPr>
          <a:xfrm>
            <a:off x="457200" y="1"/>
            <a:ext cx="7472386" cy="714362"/>
          </a:xfrm>
          <a:prstGeom prst="rect">
            <a:avLst/>
          </a:prstGeom>
        </p:spPr>
        <p:txBody>
          <a:bodyPr/>
          <a:lstStyle>
            <a:lvl1pPr marL="0" indent="0">
              <a:defRPr/>
            </a:lvl1pPr>
          </a:lstStyle>
          <a:p>
            <a:r>
              <a:rPr lang="nl-NL" dirty="0" smtClean="0"/>
              <a:t>Klik om de stijl te bewerken</a:t>
            </a:r>
            <a:endParaRPr lang="nl-B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Vrije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1"/>
            <a:ext cx="7472386" cy="714362"/>
          </a:xfrm>
          <a:prstGeom prst="rect">
            <a:avLst/>
          </a:prstGeom>
        </p:spPr>
        <p:txBody>
          <a:bodyPr/>
          <a:lstStyle/>
          <a:p>
            <a:r>
              <a:rPr lang="nl-NL" smtClean="0"/>
              <a:t>Klik om de stijl te bewerken</a:t>
            </a:r>
            <a:endParaRPr lang="nl-BE"/>
          </a:p>
        </p:txBody>
      </p:sp>
      <p:sp>
        <p:nvSpPr>
          <p:cNvPr id="3" name="Tijdelijke aanduiding voor inhoud 2"/>
          <p:cNvSpPr>
            <a:spLocks noGrp="1"/>
          </p:cNvSpPr>
          <p:nvPr>
            <p:ph idx="1"/>
          </p:nvPr>
        </p:nvSpPr>
        <p:spPr>
          <a:xfrm>
            <a:off x="457200" y="1000114"/>
            <a:ext cx="8229600" cy="3594111"/>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B681E29-D73A-49F9-BDEB-49FA69110F38}"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a:xfrm>
            <a:off x="457200" y="1200151"/>
            <a:ext cx="8229600" cy="3394472"/>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5"/>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ftr" sz="quarter" idx="11"/>
          </p:nvPr>
        </p:nvSpPr>
        <p:spPr>
          <a:ln/>
        </p:spPr>
        <p:txBody>
          <a:bodyPr/>
          <a:lstStyle>
            <a:lvl1pPr>
              <a:defRPr/>
            </a:lvl1pPr>
          </a:lstStyle>
          <a:p>
            <a:pPr>
              <a:defRPr/>
            </a:pPr>
            <a:endParaRPr lang="fr-FR"/>
          </a:p>
        </p:txBody>
      </p:sp>
      <p:sp>
        <p:nvSpPr>
          <p:cNvPr id="6" name="Rectangle 7"/>
          <p:cNvSpPr>
            <a:spLocks noGrp="1" noChangeArrowheads="1"/>
          </p:cNvSpPr>
          <p:nvPr>
            <p:ph type="sldNum" sz="quarter" idx="12"/>
          </p:nvPr>
        </p:nvSpPr>
        <p:spPr>
          <a:ln/>
        </p:spPr>
        <p:txBody>
          <a:bodyPr/>
          <a:lstStyle>
            <a:lvl1pPr>
              <a:defRPr/>
            </a:lvl1pPr>
          </a:lstStyle>
          <a:p>
            <a:pPr>
              <a:defRPr/>
            </a:pPr>
            <a:fld id="{8FB3648C-B485-437B-B06F-6DBF9F7EF3AB}" type="slidenum">
              <a:rPr lang="fr-FR"/>
              <a:pPr>
                <a:defRPr/>
              </a:pPr>
              <a:t>‹nr.›</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gelijking_01">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B681E29-D73A-49F9-BDEB-49FA69110F38}" type="slidenum">
              <a:rPr lang="nl-BE" smtClean="0"/>
              <a:pPr/>
              <a:t>‹nr.›</a:t>
            </a:fld>
            <a:endParaRPr lang="nl-BE"/>
          </a:p>
        </p:txBody>
      </p:sp>
      <p:sp>
        <p:nvSpPr>
          <p:cNvPr id="8" name="Titel 7"/>
          <p:cNvSpPr>
            <a:spLocks noGrp="1"/>
          </p:cNvSpPr>
          <p:nvPr>
            <p:ph type="title"/>
          </p:nvPr>
        </p:nvSpPr>
        <p:spPr>
          <a:xfrm>
            <a:off x="457200" y="1"/>
            <a:ext cx="7472386" cy="714362"/>
          </a:xfrm>
          <a:prstGeom prst="rect">
            <a:avLst/>
          </a:prstGeom>
        </p:spPr>
        <p:txBody>
          <a:bodyPr/>
          <a:lstStyle/>
          <a:p>
            <a:r>
              <a:rPr lang="nl-NL" dirty="0" smtClean="0"/>
              <a:t>Klik om de stijl te bewerken</a:t>
            </a:r>
            <a:endParaRPr lang="nl-B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elijking_02">
    <p:spTree>
      <p:nvGrpSpPr>
        <p:cNvPr id="1" name=""/>
        <p:cNvGrpSpPr/>
        <p:nvPr/>
      </p:nvGrpSpPr>
      <p:grpSpPr>
        <a:xfrm>
          <a:off x="0" y="0"/>
          <a:ext cx="0" cy="0"/>
          <a:chOff x="0" y="0"/>
          <a:chExt cx="0" cy="0"/>
        </a:xfrm>
      </p:grpSpPr>
      <p:sp>
        <p:nvSpPr>
          <p:cNvPr id="2" name="Titel 1"/>
          <p:cNvSpPr>
            <a:spLocks noGrp="1"/>
          </p:cNvSpPr>
          <p:nvPr>
            <p:ph type="title"/>
          </p:nvPr>
        </p:nvSpPr>
        <p:spPr>
          <a:xfrm>
            <a:off x="457200" y="1"/>
            <a:ext cx="7472386" cy="714362"/>
          </a:xfrm>
          <a:prstGeom prst="rect">
            <a:avLst/>
          </a:prstGeo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071552"/>
            <a:ext cx="4040188" cy="631836"/>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457200" y="1714494"/>
            <a:ext cx="4040188" cy="28797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p:nvPr>
        </p:nvSpPr>
        <p:spPr>
          <a:xfrm>
            <a:off x="4645025" y="1071552"/>
            <a:ext cx="4041775" cy="64294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6" name="Tijdelijke aanduiding voor inhoud 5"/>
          <p:cNvSpPr>
            <a:spLocks noGrp="1"/>
          </p:cNvSpPr>
          <p:nvPr>
            <p:ph sz="quarter" idx="4"/>
          </p:nvPr>
        </p:nvSpPr>
        <p:spPr>
          <a:xfrm>
            <a:off x="4645025" y="1714494"/>
            <a:ext cx="4041775" cy="28797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BB681E29-D73A-49F9-BDEB-49FA69110F38}" type="slidenum">
              <a:rPr lang="nl-BE" smtClean="0"/>
              <a:pPr/>
              <a:t>‹nr.›</a:t>
            </a:fld>
            <a:endParaRPr lang="nl-B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elichting + vrije inhoud (Vertikaal)">
    <p:spTree>
      <p:nvGrpSpPr>
        <p:cNvPr id="1" name=""/>
        <p:cNvGrpSpPr/>
        <p:nvPr/>
      </p:nvGrpSpPr>
      <p:grpSpPr>
        <a:xfrm>
          <a:off x="0" y="0"/>
          <a:ext cx="0" cy="0"/>
          <a:chOff x="0" y="0"/>
          <a:chExt cx="0" cy="0"/>
        </a:xfrm>
      </p:grpSpPr>
      <p:sp>
        <p:nvSpPr>
          <p:cNvPr id="11" name="Tijdelijke aanduiding voor inhoud 10"/>
          <p:cNvSpPr>
            <a:spLocks noGrp="1"/>
          </p:cNvSpPr>
          <p:nvPr>
            <p:ph sz="quarter" idx="14"/>
          </p:nvPr>
        </p:nvSpPr>
        <p:spPr>
          <a:xfrm>
            <a:off x="450375" y="1787856"/>
            <a:ext cx="3022979" cy="2818263"/>
          </a:xfrm>
        </p:spPr>
        <p:txBody>
          <a:bodyPr/>
          <a:lstStyle>
            <a:lvl1pPr marL="177800" indent="-177800">
              <a:defRPr sz="1600"/>
            </a:lvl1pPr>
            <a:lvl2pPr marL="539750" indent="-169863">
              <a:defRPr sz="1400"/>
            </a:lvl2pPr>
            <a:lvl3pPr marL="804863" indent="-163513" defTabSz="893763">
              <a:defRPr sz="1400"/>
            </a:lvl3pPr>
            <a:lvl4pPr marL="1077913" indent="-150813">
              <a:defRPr sz="1400"/>
            </a:lvl4pPr>
            <a:lvl5pPr marL="1344613" indent="-142875">
              <a:defRPr sz="14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3" name="Tijdelijke aanduiding voor inhoud 2"/>
          <p:cNvSpPr>
            <a:spLocks noGrp="1"/>
          </p:cNvSpPr>
          <p:nvPr>
            <p:ph idx="1"/>
          </p:nvPr>
        </p:nvSpPr>
        <p:spPr>
          <a:xfrm>
            <a:off x="3575050" y="1071552"/>
            <a:ext cx="5111750" cy="3522673"/>
          </a:xfr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B681E29-D73A-49F9-BDEB-49FA69110F38}" type="slidenum">
              <a:rPr lang="nl-BE" smtClean="0"/>
              <a:pPr/>
              <a:t>‹nr.›</a:t>
            </a:fld>
            <a:endParaRPr lang="nl-BE"/>
          </a:p>
        </p:txBody>
      </p:sp>
      <p:sp>
        <p:nvSpPr>
          <p:cNvPr id="8" name="Tijdelijke aanduiding voor tekst 2"/>
          <p:cNvSpPr>
            <a:spLocks noGrp="1"/>
          </p:cNvSpPr>
          <p:nvPr>
            <p:ph type="body" idx="13"/>
          </p:nvPr>
        </p:nvSpPr>
        <p:spPr>
          <a:xfrm>
            <a:off x="457200" y="1071552"/>
            <a:ext cx="3001992" cy="631836"/>
          </a:xfrm>
        </p:spPr>
        <p:txBody>
          <a:bodyPr anchor="t">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9" name="Titel 8"/>
          <p:cNvSpPr>
            <a:spLocks noGrp="1"/>
          </p:cNvSpPr>
          <p:nvPr>
            <p:ph type="title"/>
          </p:nvPr>
        </p:nvSpPr>
        <p:spPr>
          <a:xfrm>
            <a:off x="457200" y="1"/>
            <a:ext cx="7472386" cy="714362"/>
          </a:xfrm>
          <a:prstGeom prst="rect">
            <a:avLst/>
          </a:prstGeom>
        </p:spPr>
        <p:txBody>
          <a:bodyPr/>
          <a:lstStyle/>
          <a:p>
            <a:r>
              <a:rPr lang="nl-NL" dirty="0" smtClean="0"/>
              <a:t>Klik om de stijl te bewerken</a:t>
            </a:r>
            <a:endParaRPr lang="nl-B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rije inhoud met toelichting (horizontaal)">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672061" y="3868701"/>
            <a:ext cx="5779698" cy="285752"/>
          </a:xfrm>
        </p:spPr>
        <p:txBody>
          <a:bodyPr anchor="ct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modelstijlen te bewerken</a:t>
            </a:r>
          </a:p>
        </p:txBody>
      </p:sp>
      <p:sp>
        <p:nvSpPr>
          <p:cNvPr id="5" name="Tijdelijke aanduiding voor datum 4"/>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B681E29-D73A-49F9-BDEB-49FA69110F38}" type="slidenum">
              <a:rPr lang="nl-BE" smtClean="0"/>
              <a:pPr/>
              <a:t>‹nr.›</a:t>
            </a:fld>
            <a:endParaRPr lang="nl-BE"/>
          </a:p>
        </p:txBody>
      </p:sp>
      <p:sp>
        <p:nvSpPr>
          <p:cNvPr id="8" name="Titel 7"/>
          <p:cNvSpPr>
            <a:spLocks noGrp="1"/>
          </p:cNvSpPr>
          <p:nvPr>
            <p:ph type="title"/>
          </p:nvPr>
        </p:nvSpPr>
        <p:spPr>
          <a:xfrm>
            <a:off x="457200" y="1"/>
            <a:ext cx="7472386" cy="714362"/>
          </a:xfrm>
          <a:prstGeom prst="rect">
            <a:avLst/>
          </a:prstGeom>
        </p:spPr>
        <p:txBody>
          <a:bodyPr/>
          <a:lstStyle/>
          <a:p>
            <a:r>
              <a:rPr lang="nl-NL" dirty="0" smtClean="0"/>
              <a:t>Klik om de stijl te bewerken</a:t>
            </a:r>
            <a:endParaRPr lang="nl-BE" dirty="0"/>
          </a:p>
        </p:txBody>
      </p:sp>
      <p:sp>
        <p:nvSpPr>
          <p:cNvPr id="10" name="Tijdelijke aanduiding voor tekst 3"/>
          <p:cNvSpPr>
            <a:spLocks noGrp="1"/>
          </p:cNvSpPr>
          <p:nvPr>
            <p:ph type="body" sz="half" idx="13"/>
          </p:nvPr>
        </p:nvSpPr>
        <p:spPr>
          <a:xfrm>
            <a:off x="1672061" y="4286262"/>
            <a:ext cx="5779698" cy="285752"/>
          </a:xfrm>
        </p:spPr>
        <p:txBody>
          <a:bodyPr anchor="ctr">
            <a:noAutofit/>
          </a:bodyPr>
          <a:lstStyle>
            <a:lvl1pPr marL="0" indent="0">
              <a:buNone/>
              <a:defRPr sz="18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modelstijlen te bewerken</a:t>
            </a:r>
          </a:p>
        </p:txBody>
      </p:sp>
      <p:sp>
        <p:nvSpPr>
          <p:cNvPr id="12" name="Tijdelijke aanduiding voor inhoud 11"/>
          <p:cNvSpPr>
            <a:spLocks noGrp="1"/>
          </p:cNvSpPr>
          <p:nvPr>
            <p:ph sz="quarter" idx="14"/>
          </p:nvPr>
        </p:nvSpPr>
        <p:spPr>
          <a:xfrm>
            <a:off x="1682151" y="1121434"/>
            <a:ext cx="5762445" cy="2450441"/>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Alleen titel + vrije invulling">
    <p:spTree>
      <p:nvGrpSpPr>
        <p:cNvPr id="1" name=""/>
        <p:cNvGrpSpPr/>
        <p:nvPr/>
      </p:nvGrpSpPr>
      <p:grpSpPr>
        <a:xfrm>
          <a:off x="0" y="0"/>
          <a:ext cx="0" cy="0"/>
          <a:chOff x="0" y="0"/>
          <a:chExt cx="0" cy="0"/>
        </a:xfrm>
      </p:grpSpPr>
      <p:sp>
        <p:nvSpPr>
          <p:cNvPr id="2" name="Titel 1"/>
          <p:cNvSpPr>
            <a:spLocks noGrp="1"/>
          </p:cNvSpPr>
          <p:nvPr>
            <p:ph type="title"/>
          </p:nvPr>
        </p:nvSpPr>
        <p:spPr>
          <a:xfrm>
            <a:off x="457200" y="1"/>
            <a:ext cx="7472386" cy="714362"/>
          </a:xfrm>
          <a:prstGeom prst="rect">
            <a:avLst/>
          </a:prstGeom>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BB681E29-D73A-49F9-BDEB-49FA69110F38}" type="slidenum">
              <a:rPr lang="nl-BE" smtClean="0"/>
              <a:pPr/>
              <a:t>‹nr.›</a:t>
            </a:fld>
            <a:endParaRPr lang="nl-B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ussenhoofdstuk_01">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36561" y="3143254"/>
            <a:ext cx="7772400" cy="285752"/>
          </a:xfrm>
        </p:spPr>
        <p:txBody>
          <a:bodyPr anchor="ctr">
            <a:noAutofit/>
          </a:bodyPr>
          <a:lstStyle>
            <a:lvl1pPr marL="0" indent="0">
              <a:buNone/>
              <a:defRPr sz="26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B681E29-D73A-49F9-BDEB-49FA69110F38}" type="slidenum">
              <a:rPr lang="nl-BE" smtClean="0"/>
              <a:pPr/>
              <a:t>‹nr.›</a:t>
            </a:fld>
            <a:endParaRPr lang="nl-BE"/>
          </a:p>
        </p:txBody>
      </p:sp>
      <p:sp>
        <p:nvSpPr>
          <p:cNvPr id="7" name="Titel 6"/>
          <p:cNvSpPr>
            <a:spLocks noGrp="1"/>
          </p:cNvSpPr>
          <p:nvPr>
            <p:ph type="title"/>
          </p:nvPr>
        </p:nvSpPr>
        <p:spPr>
          <a:xfrm>
            <a:off x="457200" y="1"/>
            <a:ext cx="7472386" cy="714362"/>
          </a:xfrm>
          <a:prstGeom prst="rect">
            <a:avLst/>
          </a:prstGeom>
        </p:spPr>
        <p:txBody>
          <a:bodyPr/>
          <a:lstStyle>
            <a:lvl1pPr marL="0" indent="0">
              <a:defRPr/>
            </a:lvl1pPr>
          </a:lstStyle>
          <a:p>
            <a:r>
              <a:rPr lang="nl-NL" dirty="0" smtClean="0"/>
              <a:t>Klik om de stijl te bewerken</a:t>
            </a:r>
            <a:endParaRPr lang="nl-BE" dirty="0"/>
          </a:p>
        </p:txBody>
      </p:sp>
      <p:sp>
        <p:nvSpPr>
          <p:cNvPr id="8" name="Tijdelijke aanduiding voor tekst 2"/>
          <p:cNvSpPr>
            <a:spLocks noGrp="1"/>
          </p:cNvSpPr>
          <p:nvPr>
            <p:ph type="body" idx="13"/>
          </p:nvPr>
        </p:nvSpPr>
        <p:spPr>
          <a:xfrm>
            <a:off x="428596" y="3714758"/>
            <a:ext cx="7772400" cy="285752"/>
          </a:xfrm>
        </p:spPr>
        <p:txBody>
          <a:bodyPr anchor="ctr">
            <a:noAutofit/>
          </a:bodyPr>
          <a:lstStyle>
            <a:lvl1pPr marL="0" indent="0">
              <a:buNone/>
              <a:defRPr sz="3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ussenhoofdstuk_01">
    <p:spTree>
      <p:nvGrpSpPr>
        <p:cNvPr id="1" name=""/>
        <p:cNvGrpSpPr/>
        <p:nvPr/>
      </p:nvGrpSpPr>
      <p:grpSpPr>
        <a:xfrm>
          <a:off x="0" y="0"/>
          <a:ext cx="0" cy="0"/>
          <a:chOff x="0" y="0"/>
          <a:chExt cx="0" cy="0"/>
        </a:xfrm>
      </p:grpSpPr>
      <p:sp>
        <p:nvSpPr>
          <p:cNvPr id="8" name="Tijdelijke aanduiding voor tekst 2"/>
          <p:cNvSpPr>
            <a:spLocks noGrp="1"/>
          </p:cNvSpPr>
          <p:nvPr>
            <p:ph type="body" idx="13"/>
          </p:nvPr>
        </p:nvSpPr>
        <p:spPr>
          <a:xfrm>
            <a:off x="428596" y="3143254"/>
            <a:ext cx="7772400" cy="285752"/>
          </a:xfrm>
        </p:spPr>
        <p:txBody>
          <a:bodyPr anchor="ctr">
            <a:noAutofit/>
          </a:bodyPr>
          <a:lstStyle>
            <a:lvl1pPr marL="0" indent="0">
              <a:buNone/>
              <a:defRPr sz="3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3" name="Tijdelijke aanduiding voor tekst 2"/>
          <p:cNvSpPr>
            <a:spLocks noGrp="1"/>
          </p:cNvSpPr>
          <p:nvPr>
            <p:ph type="body" idx="1"/>
          </p:nvPr>
        </p:nvSpPr>
        <p:spPr>
          <a:xfrm>
            <a:off x="454475" y="3740638"/>
            <a:ext cx="7772400" cy="285752"/>
          </a:xfrm>
        </p:spPr>
        <p:txBody>
          <a:bodyPr anchor="ctr">
            <a:noAutofit/>
          </a:bodyPr>
          <a:lstStyle>
            <a:lvl1pPr marL="0" indent="0">
              <a:buNone/>
              <a:defRPr sz="2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B681E29-D73A-49F9-BDEB-49FA69110F38}" type="slidenum">
              <a:rPr lang="nl-BE" smtClean="0"/>
              <a:pPr/>
              <a:t>‹nr.›</a:t>
            </a:fld>
            <a:endParaRPr lang="nl-BE"/>
          </a:p>
        </p:txBody>
      </p:sp>
      <p:sp>
        <p:nvSpPr>
          <p:cNvPr id="7" name="Titel 6"/>
          <p:cNvSpPr>
            <a:spLocks noGrp="1"/>
          </p:cNvSpPr>
          <p:nvPr>
            <p:ph type="title"/>
          </p:nvPr>
        </p:nvSpPr>
        <p:spPr>
          <a:xfrm>
            <a:off x="457200" y="1"/>
            <a:ext cx="7472386" cy="714362"/>
          </a:xfrm>
          <a:prstGeom prst="rect">
            <a:avLst/>
          </a:prstGeom>
        </p:spPr>
        <p:txBody>
          <a:bodyPr/>
          <a:lstStyle>
            <a:lvl1pPr marL="0" indent="0">
              <a:defRPr/>
            </a:lvl1pPr>
          </a:lstStyle>
          <a:p>
            <a:r>
              <a:rPr lang="nl-NL" dirty="0" smtClean="0"/>
              <a:t>Klik om de stijl te bewerken</a:t>
            </a:r>
            <a:endParaRPr lang="nl-B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Vrije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1"/>
            <a:ext cx="7472386" cy="714362"/>
          </a:xfrm>
          <a:prstGeom prst="rect">
            <a:avLst/>
          </a:prstGeom>
        </p:spPr>
        <p:txBody>
          <a:bodyPr/>
          <a:lstStyle/>
          <a:p>
            <a:r>
              <a:rPr lang="nl-NL" smtClean="0"/>
              <a:t>Klik om de stijl te bewerken</a:t>
            </a:r>
            <a:endParaRPr lang="nl-BE"/>
          </a:p>
        </p:txBody>
      </p:sp>
      <p:sp>
        <p:nvSpPr>
          <p:cNvPr id="3" name="Tijdelijke aanduiding voor inhoud 2"/>
          <p:cNvSpPr>
            <a:spLocks noGrp="1"/>
          </p:cNvSpPr>
          <p:nvPr>
            <p:ph idx="1"/>
          </p:nvPr>
        </p:nvSpPr>
        <p:spPr>
          <a:xfrm>
            <a:off x="457200" y="1000114"/>
            <a:ext cx="8229600" cy="3594111"/>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B681E29-D73A-49F9-BDEB-49FA69110F38}" type="slidenum">
              <a:rPr lang="nl-BE" smtClean="0"/>
              <a:pPr/>
              <a:t>‹nr.›</a:t>
            </a:fld>
            <a:endParaRPr lang="nl-B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gelijking_01">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B681E29-D73A-49F9-BDEB-49FA69110F38}" type="slidenum">
              <a:rPr lang="nl-BE" smtClean="0"/>
              <a:pPr/>
              <a:t>‹nr.›</a:t>
            </a:fld>
            <a:endParaRPr lang="nl-BE"/>
          </a:p>
        </p:txBody>
      </p:sp>
      <p:sp>
        <p:nvSpPr>
          <p:cNvPr id="8" name="Titel 7"/>
          <p:cNvSpPr>
            <a:spLocks noGrp="1"/>
          </p:cNvSpPr>
          <p:nvPr>
            <p:ph type="title"/>
          </p:nvPr>
        </p:nvSpPr>
        <p:spPr>
          <a:xfrm>
            <a:off x="457200" y="1"/>
            <a:ext cx="7472386" cy="714362"/>
          </a:xfrm>
          <a:prstGeom prst="rect">
            <a:avLst/>
          </a:prstGeom>
        </p:spPr>
        <p:txBody>
          <a:bodyPr/>
          <a:lstStyle/>
          <a:p>
            <a:r>
              <a:rPr lang="nl-NL" dirty="0" smtClean="0"/>
              <a:t>Klik om de stijl te bewerken</a:t>
            </a:r>
            <a:endParaRPr lang="nl-B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elijking_02">
    <p:spTree>
      <p:nvGrpSpPr>
        <p:cNvPr id="1" name=""/>
        <p:cNvGrpSpPr/>
        <p:nvPr/>
      </p:nvGrpSpPr>
      <p:grpSpPr>
        <a:xfrm>
          <a:off x="0" y="0"/>
          <a:ext cx="0" cy="0"/>
          <a:chOff x="0" y="0"/>
          <a:chExt cx="0" cy="0"/>
        </a:xfrm>
      </p:grpSpPr>
      <p:sp>
        <p:nvSpPr>
          <p:cNvPr id="2" name="Titel 1"/>
          <p:cNvSpPr>
            <a:spLocks noGrp="1"/>
          </p:cNvSpPr>
          <p:nvPr>
            <p:ph type="title"/>
          </p:nvPr>
        </p:nvSpPr>
        <p:spPr>
          <a:xfrm>
            <a:off x="457200" y="1"/>
            <a:ext cx="7472386" cy="714362"/>
          </a:xfrm>
          <a:prstGeom prst="rect">
            <a:avLst/>
          </a:prstGeo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071552"/>
            <a:ext cx="4040188" cy="631836"/>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457200" y="1714494"/>
            <a:ext cx="4040188" cy="28797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p:nvPr>
        </p:nvSpPr>
        <p:spPr>
          <a:xfrm>
            <a:off x="4645025" y="1071552"/>
            <a:ext cx="4041775" cy="64294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6" name="Tijdelijke aanduiding voor inhoud 5"/>
          <p:cNvSpPr>
            <a:spLocks noGrp="1"/>
          </p:cNvSpPr>
          <p:nvPr>
            <p:ph sz="quarter" idx="4"/>
          </p:nvPr>
        </p:nvSpPr>
        <p:spPr>
          <a:xfrm>
            <a:off x="4645025" y="1714494"/>
            <a:ext cx="4041775" cy="28797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BB681E29-D73A-49F9-BDEB-49FA69110F38}"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lvl1pPr>
              <a:defRPr/>
            </a:lvl1pPr>
          </a:lstStyle>
          <a:p>
            <a:pPr>
              <a:defRPr/>
            </a:pPr>
            <a:endParaRPr lang="fr-FR"/>
          </a:p>
        </p:txBody>
      </p:sp>
      <p:sp>
        <p:nvSpPr>
          <p:cNvPr id="5" name="Tijdelijke aanduiding voor voettekst 4"/>
          <p:cNvSpPr>
            <a:spLocks noGrp="1"/>
          </p:cNvSpPr>
          <p:nvPr>
            <p:ph type="ftr" sz="quarter" idx="11"/>
          </p:nvPr>
        </p:nvSpPr>
        <p:spPr/>
        <p:txBody>
          <a:bodyPr/>
          <a:lstStyle>
            <a:lvl1pPr>
              <a:defRPr/>
            </a:lvl1pPr>
          </a:lstStyle>
          <a:p>
            <a:pPr>
              <a:defRPr/>
            </a:pPr>
            <a:endParaRPr lang="fr-FR"/>
          </a:p>
        </p:txBody>
      </p:sp>
      <p:sp>
        <p:nvSpPr>
          <p:cNvPr id="6" name="Tijdelijke aanduiding voor dianummer 5"/>
          <p:cNvSpPr>
            <a:spLocks noGrp="1"/>
          </p:cNvSpPr>
          <p:nvPr>
            <p:ph type="sldNum" sz="quarter" idx="12"/>
          </p:nvPr>
        </p:nvSpPr>
        <p:spPr>
          <a:xfrm>
            <a:off x="6553200" y="4683919"/>
            <a:ext cx="2133600" cy="357188"/>
          </a:xfrm>
          <a:prstGeom prst="rect">
            <a:avLst/>
          </a:prstGeom>
        </p:spPr>
        <p:txBody>
          <a:bodyPr/>
          <a:lstStyle>
            <a:lvl1pPr>
              <a:defRPr/>
            </a:lvl1pPr>
          </a:lstStyle>
          <a:p>
            <a:pPr>
              <a:defRPr/>
            </a:pPr>
            <a:fld id="{E6DE8878-FEBB-4FC1-B152-6EFE36A9F5B8}" type="slidenum">
              <a:rPr lang="fr-FR"/>
              <a:pPr>
                <a:defRPr/>
              </a:pPr>
              <a:t>‹nr.›</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elichting + vrije inhoud (Vertikaal)">
    <p:spTree>
      <p:nvGrpSpPr>
        <p:cNvPr id="1" name=""/>
        <p:cNvGrpSpPr/>
        <p:nvPr/>
      </p:nvGrpSpPr>
      <p:grpSpPr>
        <a:xfrm>
          <a:off x="0" y="0"/>
          <a:ext cx="0" cy="0"/>
          <a:chOff x="0" y="0"/>
          <a:chExt cx="0" cy="0"/>
        </a:xfrm>
      </p:grpSpPr>
      <p:sp>
        <p:nvSpPr>
          <p:cNvPr id="11" name="Tijdelijke aanduiding voor inhoud 10"/>
          <p:cNvSpPr>
            <a:spLocks noGrp="1"/>
          </p:cNvSpPr>
          <p:nvPr>
            <p:ph sz="quarter" idx="14"/>
          </p:nvPr>
        </p:nvSpPr>
        <p:spPr>
          <a:xfrm>
            <a:off x="450375" y="1787856"/>
            <a:ext cx="3022979" cy="2818263"/>
          </a:xfrm>
        </p:spPr>
        <p:txBody>
          <a:bodyPr/>
          <a:lstStyle>
            <a:lvl1pPr marL="177800" indent="-177800">
              <a:defRPr sz="1600"/>
            </a:lvl1pPr>
            <a:lvl2pPr marL="539750" indent="-169863">
              <a:defRPr sz="1400"/>
            </a:lvl2pPr>
            <a:lvl3pPr marL="804863" indent="-163513" defTabSz="893763">
              <a:defRPr sz="1400"/>
            </a:lvl3pPr>
            <a:lvl4pPr marL="1077913" indent="-150813">
              <a:defRPr sz="1400"/>
            </a:lvl4pPr>
            <a:lvl5pPr marL="1344613" indent="-142875">
              <a:defRPr sz="14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3" name="Tijdelijke aanduiding voor inhoud 2"/>
          <p:cNvSpPr>
            <a:spLocks noGrp="1"/>
          </p:cNvSpPr>
          <p:nvPr>
            <p:ph idx="1"/>
          </p:nvPr>
        </p:nvSpPr>
        <p:spPr>
          <a:xfrm>
            <a:off x="3575050" y="1071552"/>
            <a:ext cx="5111750" cy="3522673"/>
          </a:xfr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B681E29-D73A-49F9-BDEB-49FA69110F38}" type="slidenum">
              <a:rPr lang="nl-BE" smtClean="0"/>
              <a:pPr/>
              <a:t>‹nr.›</a:t>
            </a:fld>
            <a:endParaRPr lang="nl-BE"/>
          </a:p>
        </p:txBody>
      </p:sp>
      <p:sp>
        <p:nvSpPr>
          <p:cNvPr id="8" name="Tijdelijke aanduiding voor tekst 2"/>
          <p:cNvSpPr>
            <a:spLocks noGrp="1"/>
          </p:cNvSpPr>
          <p:nvPr>
            <p:ph type="body" idx="13"/>
          </p:nvPr>
        </p:nvSpPr>
        <p:spPr>
          <a:xfrm>
            <a:off x="457200" y="1071552"/>
            <a:ext cx="3001992" cy="631836"/>
          </a:xfrm>
        </p:spPr>
        <p:txBody>
          <a:bodyPr anchor="t">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9" name="Titel 8"/>
          <p:cNvSpPr>
            <a:spLocks noGrp="1"/>
          </p:cNvSpPr>
          <p:nvPr>
            <p:ph type="title"/>
          </p:nvPr>
        </p:nvSpPr>
        <p:spPr>
          <a:xfrm>
            <a:off x="457200" y="1"/>
            <a:ext cx="7472386" cy="714362"/>
          </a:xfrm>
          <a:prstGeom prst="rect">
            <a:avLst/>
          </a:prstGeom>
        </p:spPr>
        <p:txBody>
          <a:bodyPr/>
          <a:lstStyle/>
          <a:p>
            <a:r>
              <a:rPr lang="nl-NL" dirty="0" smtClean="0"/>
              <a:t>Klik om de stijl te bewerken</a:t>
            </a:r>
            <a:endParaRPr lang="nl-BE"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rije inhoud met toelichting (horizontaal)">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672061" y="3868701"/>
            <a:ext cx="5779698" cy="285752"/>
          </a:xfrm>
        </p:spPr>
        <p:txBody>
          <a:bodyPr anchor="ct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modelstijlen te bewerken</a:t>
            </a:r>
          </a:p>
        </p:txBody>
      </p:sp>
      <p:sp>
        <p:nvSpPr>
          <p:cNvPr id="5" name="Tijdelijke aanduiding voor datum 4"/>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B681E29-D73A-49F9-BDEB-49FA69110F38}" type="slidenum">
              <a:rPr lang="nl-BE" smtClean="0"/>
              <a:pPr/>
              <a:t>‹nr.›</a:t>
            </a:fld>
            <a:endParaRPr lang="nl-BE"/>
          </a:p>
        </p:txBody>
      </p:sp>
      <p:sp>
        <p:nvSpPr>
          <p:cNvPr id="8" name="Titel 7"/>
          <p:cNvSpPr>
            <a:spLocks noGrp="1"/>
          </p:cNvSpPr>
          <p:nvPr>
            <p:ph type="title"/>
          </p:nvPr>
        </p:nvSpPr>
        <p:spPr>
          <a:xfrm>
            <a:off x="457200" y="1"/>
            <a:ext cx="7472386" cy="714362"/>
          </a:xfrm>
          <a:prstGeom prst="rect">
            <a:avLst/>
          </a:prstGeom>
        </p:spPr>
        <p:txBody>
          <a:bodyPr/>
          <a:lstStyle/>
          <a:p>
            <a:r>
              <a:rPr lang="nl-NL" dirty="0" smtClean="0"/>
              <a:t>Klik om de stijl te bewerken</a:t>
            </a:r>
            <a:endParaRPr lang="nl-BE" dirty="0"/>
          </a:p>
        </p:txBody>
      </p:sp>
      <p:sp>
        <p:nvSpPr>
          <p:cNvPr id="10" name="Tijdelijke aanduiding voor tekst 3"/>
          <p:cNvSpPr>
            <a:spLocks noGrp="1"/>
          </p:cNvSpPr>
          <p:nvPr>
            <p:ph type="body" sz="half" idx="13"/>
          </p:nvPr>
        </p:nvSpPr>
        <p:spPr>
          <a:xfrm>
            <a:off x="1672061" y="4286262"/>
            <a:ext cx="5779698" cy="285752"/>
          </a:xfrm>
        </p:spPr>
        <p:txBody>
          <a:bodyPr anchor="ctr">
            <a:noAutofit/>
          </a:bodyPr>
          <a:lstStyle>
            <a:lvl1pPr marL="0" indent="0">
              <a:buNone/>
              <a:defRPr sz="18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modelstijlen te bewerken</a:t>
            </a:r>
          </a:p>
        </p:txBody>
      </p:sp>
      <p:sp>
        <p:nvSpPr>
          <p:cNvPr id="12" name="Tijdelijke aanduiding voor inhoud 11"/>
          <p:cNvSpPr>
            <a:spLocks noGrp="1"/>
          </p:cNvSpPr>
          <p:nvPr>
            <p:ph sz="quarter" idx="14"/>
          </p:nvPr>
        </p:nvSpPr>
        <p:spPr>
          <a:xfrm>
            <a:off x="1682151" y="1121434"/>
            <a:ext cx="5762445" cy="2450441"/>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 vrije invulling">
    <p:spTree>
      <p:nvGrpSpPr>
        <p:cNvPr id="1" name=""/>
        <p:cNvGrpSpPr/>
        <p:nvPr/>
      </p:nvGrpSpPr>
      <p:grpSpPr>
        <a:xfrm>
          <a:off x="0" y="0"/>
          <a:ext cx="0" cy="0"/>
          <a:chOff x="0" y="0"/>
          <a:chExt cx="0" cy="0"/>
        </a:xfrm>
      </p:grpSpPr>
      <p:sp>
        <p:nvSpPr>
          <p:cNvPr id="2" name="Titel 1"/>
          <p:cNvSpPr>
            <a:spLocks noGrp="1"/>
          </p:cNvSpPr>
          <p:nvPr>
            <p:ph type="title"/>
          </p:nvPr>
        </p:nvSpPr>
        <p:spPr>
          <a:xfrm>
            <a:off x="457200" y="1"/>
            <a:ext cx="7472386" cy="714362"/>
          </a:xfrm>
          <a:prstGeom prst="rect">
            <a:avLst/>
          </a:prstGeom>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BB681E29-D73A-49F9-BDEB-49FA69110F38}" type="slidenum">
              <a:rPr lang="nl-BE" smtClean="0"/>
              <a:pPr/>
              <a:t>‹nr.›</a:t>
            </a:fld>
            <a:endParaRPr lang="nl-B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ussenhoofdstuk_01">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36561" y="3143254"/>
            <a:ext cx="7772400" cy="285752"/>
          </a:xfrm>
        </p:spPr>
        <p:txBody>
          <a:bodyPr anchor="ctr">
            <a:noAutofit/>
          </a:bodyPr>
          <a:lstStyle>
            <a:lvl1pPr marL="0" indent="0">
              <a:buNone/>
              <a:defRPr sz="26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B681E29-D73A-49F9-BDEB-49FA69110F38}" type="slidenum">
              <a:rPr lang="nl-BE" smtClean="0"/>
              <a:pPr/>
              <a:t>‹nr.›</a:t>
            </a:fld>
            <a:endParaRPr lang="nl-BE"/>
          </a:p>
        </p:txBody>
      </p:sp>
      <p:sp>
        <p:nvSpPr>
          <p:cNvPr id="7" name="Titel 6"/>
          <p:cNvSpPr>
            <a:spLocks noGrp="1"/>
          </p:cNvSpPr>
          <p:nvPr>
            <p:ph type="title"/>
          </p:nvPr>
        </p:nvSpPr>
        <p:spPr>
          <a:xfrm>
            <a:off x="457200" y="1"/>
            <a:ext cx="7472386" cy="714362"/>
          </a:xfrm>
          <a:prstGeom prst="rect">
            <a:avLst/>
          </a:prstGeom>
        </p:spPr>
        <p:txBody>
          <a:bodyPr/>
          <a:lstStyle>
            <a:lvl1pPr marL="0" indent="0">
              <a:defRPr/>
            </a:lvl1pPr>
          </a:lstStyle>
          <a:p>
            <a:r>
              <a:rPr lang="nl-NL" dirty="0" smtClean="0"/>
              <a:t>Klik om de stijl te bewerken</a:t>
            </a:r>
            <a:endParaRPr lang="nl-BE" dirty="0"/>
          </a:p>
        </p:txBody>
      </p:sp>
      <p:sp>
        <p:nvSpPr>
          <p:cNvPr id="8" name="Tijdelijke aanduiding voor tekst 2"/>
          <p:cNvSpPr>
            <a:spLocks noGrp="1"/>
          </p:cNvSpPr>
          <p:nvPr>
            <p:ph type="body" idx="13"/>
          </p:nvPr>
        </p:nvSpPr>
        <p:spPr>
          <a:xfrm>
            <a:off x="428596" y="3714758"/>
            <a:ext cx="7772400" cy="285752"/>
          </a:xfrm>
        </p:spPr>
        <p:txBody>
          <a:bodyPr anchor="ctr">
            <a:noAutofit/>
          </a:bodyPr>
          <a:lstStyle>
            <a:lvl1pPr marL="0" indent="0">
              <a:buNone/>
              <a:defRPr sz="3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ussenhoofdstuk_01">
    <p:spTree>
      <p:nvGrpSpPr>
        <p:cNvPr id="1" name=""/>
        <p:cNvGrpSpPr/>
        <p:nvPr/>
      </p:nvGrpSpPr>
      <p:grpSpPr>
        <a:xfrm>
          <a:off x="0" y="0"/>
          <a:ext cx="0" cy="0"/>
          <a:chOff x="0" y="0"/>
          <a:chExt cx="0" cy="0"/>
        </a:xfrm>
      </p:grpSpPr>
      <p:sp>
        <p:nvSpPr>
          <p:cNvPr id="8" name="Tijdelijke aanduiding voor tekst 2"/>
          <p:cNvSpPr>
            <a:spLocks noGrp="1"/>
          </p:cNvSpPr>
          <p:nvPr>
            <p:ph type="body" idx="13"/>
          </p:nvPr>
        </p:nvSpPr>
        <p:spPr>
          <a:xfrm>
            <a:off x="428596" y="3143254"/>
            <a:ext cx="7772400" cy="285752"/>
          </a:xfrm>
        </p:spPr>
        <p:txBody>
          <a:bodyPr anchor="ctr">
            <a:noAutofit/>
          </a:bodyPr>
          <a:lstStyle>
            <a:lvl1pPr marL="0" indent="0">
              <a:buNone/>
              <a:defRPr sz="3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3" name="Tijdelijke aanduiding voor tekst 2"/>
          <p:cNvSpPr>
            <a:spLocks noGrp="1"/>
          </p:cNvSpPr>
          <p:nvPr>
            <p:ph type="body" idx="1"/>
          </p:nvPr>
        </p:nvSpPr>
        <p:spPr>
          <a:xfrm>
            <a:off x="454475" y="3740638"/>
            <a:ext cx="7772400" cy="285752"/>
          </a:xfrm>
        </p:spPr>
        <p:txBody>
          <a:bodyPr anchor="ctr">
            <a:noAutofit/>
          </a:bodyPr>
          <a:lstStyle>
            <a:lvl1pPr marL="0" indent="0">
              <a:buNone/>
              <a:defRPr sz="2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B681E29-D73A-49F9-BDEB-49FA69110F38}" type="slidenum">
              <a:rPr lang="nl-BE" smtClean="0"/>
              <a:pPr/>
              <a:t>‹nr.›</a:t>
            </a:fld>
            <a:endParaRPr lang="nl-BE"/>
          </a:p>
        </p:txBody>
      </p:sp>
      <p:sp>
        <p:nvSpPr>
          <p:cNvPr id="7" name="Titel 6"/>
          <p:cNvSpPr>
            <a:spLocks noGrp="1"/>
          </p:cNvSpPr>
          <p:nvPr>
            <p:ph type="title"/>
          </p:nvPr>
        </p:nvSpPr>
        <p:spPr>
          <a:xfrm>
            <a:off x="457200" y="1"/>
            <a:ext cx="7472386" cy="714362"/>
          </a:xfrm>
          <a:prstGeom prst="rect">
            <a:avLst/>
          </a:prstGeom>
        </p:spPr>
        <p:txBody>
          <a:bodyPr/>
          <a:lstStyle>
            <a:lvl1pPr marL="0" indent="0">
              <a:defRPr/>
            </a:lvl1pPr>
          </a:lstStyle>
          <a:p>
            <a:r>
              <a:rPr lang="nl-NL" dirty="0" smtClean="0"/>
              <a:t>Klik om de stijl te bewerken</a:t>
            </a:r>
            <a:endParaRPr lang="nl-BE"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Vrije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1"/>
            <a:ext cx="7472386" cy="714362"/>
          </a:xfrm>
          <a:prstGeom prst="rect">
            <a:avLst/>
          </a:prstGeom>
        </p:spPr>
        <p:txBody>
          <a:bodyPr/>
          <a:lstStyle/>
          <a:p>
            <a:r>
              <a:rPr lang="nl-NL" smtClean="0"/>
              <a:t>Klik om de stijl te bewerken</a:t>
            </a:r>
            <a:endParaRPr lang="nl-BE"/>
          </a:p>
        </p:txBody>
      </p:sp>
      <p:sp>
        <p:nvSpPr>
          <p:cNvPr id="3" name="Tijdelijke aanduiding voor inhoud 2"/>
          <p:cNvSpPr>
            <a:spLocks noGrp="1"/>
          </p:cNvSpPr>
          <p:nvPr>
            <p:ph idx="1"/>
          </p:nvPr>
        </p:nvSpPr>
        <p:spPr>
          <a:xfrm>
            <a:off x="457200" y="1000114"/>
            <a:ext cx="8229600" cy="3594111"/>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B681E29-D73A-49F9-BDEB-49FA69110F38}" type="slidenum">
              <a:rPr lang="nl-BE" smtClean="0"/>
              <a:pPr/>
              <a:t>‹nr.›</a:t>
            </a:fld>
            <a:endParaRPr lang="nl-B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rgelijking_01">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B681E29-D73A-49F9-BDEB-49FA69110F38}" type="slidenum">
              <a:rPr lang="nl-BE" smtClean="0"/>
              <a:pPr/>
              <a:t>‹nr.›</a:t>
            </a:fld>
            <a:endParaRPr lang="nl-BE"/>
          </a:p>
        </p:txBody>
      </p:sp>
      <p:sp>
        <p:nvSpPr>
          <p:cNvPr id="8" name="Titel 7"/>
          <p:cNvSpPr>
            <a:spLocks noGrp="1"/>
          </p:cNvSpPr>
          <p:nvPr>
            <p:ph type="title"/>
          </p:nvPr>
        </p:nvSpPr>
        <p:spPr>
          <a:xfrm>
            <a:off x="457200" y="1"/>
            <a:ext cx="7472386" cy="714362"/>
          </a:xfrm>
          <a:prstGeom prst="rect">
            <a:avLst/>
          </a:prstGeom>
        </p:spPr>
        <p:txBody>
          <a:bodyPr/>
          <a:lstStyle/>
          <a:p>
            <a:r>
              <a:rPr lang="nl-NL" dirty="0" smtClean="0"/>
              <a:t>Klik om de stijl te bewerken</a:t>
            </a:r>
            <a:endParaRPr lang="nl-B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gelijking_02">
    <p:spTree>
      <p:nvGrpSpPr>
        <p:cNvPr id="1" name=""/>
        <p:cNvGrpSpPr/>
        <p:nvPr/>
      </p:nvGrpSpPr>
      <p:grpSpPr>
        <a:xfrm>
          <a:off x="0" y="0"/>
          <a:ext cx="0" cy="0"/>
          <a:chOff x="0" y="0"/>
          <a:chExt cx="0" cy="0"/>
        </a:xfrm>
      </p:grpSpPr>
      <p:sp>
        <p:nvSpPr>
          <p:cNvPr id="2" name="Titel 1"/>
          <p:cNvSpPr>
            <a:spLocks noGrp="1"/>
          </p:cNvSpPr>
          <p:nvPr>
            <p:ph type="title"/>
          </p:nvPr>
        </p:nvSpPr>
        <p:spPr>
          <a:xfrm>
            <a:off x="457200" y="1"/>
            <a:ext cx="7472386" cy="714362"/>
          </a:xfrm>
          <a:prstGeom prst="rect">
            <a:avLst/>
          </a:prstGeo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071552"/>
            <a:ext cx="4040188" cy="631836"/>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457200" y="1714494"/>
            <a:ext cx="4040188" cy="28797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p:nvPr>
        </p:nvSpPr>
        <p:spPr>
          <a:xfrm>
            <a:off x="4645025" y="1071552"/>
            <a:ext cx="4041775" cy="64294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6" name="Tijdelijke aanduiding voor inhoud 5"/>
          <p:cNvSpPr>
            <a:spLocks noGrp="1"/>
          </p:cNvSpPr>
          <p:nvPr>
            <p:ph sz="quarter" idx="4"/>
          </p:nvPr>
        </p:nvSpPr>
        <p:spPr>
          <a:xfrm>
            <a:off x="4645025" y="1714494"/>
            <a:ext cx="4041775" cy="28797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BB681E29-D73A-49F9-BDEB-49FA69110F38}" type="slidenum">
              <a:rPr lang="nl-BE" smtClean="0"/>
              <a:pPr/>
              <a:t>‹nr.›</a:t>
            </a:fld>
            <a:endParaRPr lang="nl-B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elichting + vrije inhoud (Vertikaal)">
    <p:spTree>
      <p:nvGrpSpPr>
        <p:cNvPr id="1" name=""/>
        <p:cNvGrpSpPr/>
        <p:nvPr/>
      </p:nvGrpSpPr>
      <p:grpSpPr>
        <a:xfrm>
          <a:off x="0" y="0"/>
          <a:ext cx="0" cy="0"/>
          <a:chOff x="0" y="0"/>
          <a:chExt cx="0" cy="0"/>
        </a:xfrm>
      </p:grpSpPr>
      <p:sp>
        <p:nvSpPr>
          <p:cNvPr id="11" name="Tijdelijke aanduiding voor inhoud 10"/>
          <p:cNvSpPr>
            <a:spLocks noGrp="1"/>
          </p:cNvSpPr>
          <p:nvPr>
            <p:ph sz="quarter" idx="14"/>
          </p:nvPr>
        </p:nvSpPr>
        <p:spPr>
          <a:xfrm>
            <a:off x="450375" y="1787856"/>
            <a:ext cx="3022979" cy="2818263"/>
          </a:xfrm>
        </p:spPr>
        <p:txBody>
          <a:bodyPr/>
          <a:lstStyle>
            <a:lvl1pPr marL="177800" indent="-177800">
              <a:defRPr sz="1600"/>
            </a:lvl1pPr>
            <a:lvl2pPr marL="539750" indent="-169863">
              <a:defRPr sz="1400"/>
            </a:lvl2pPr>
            <a:lvl3pPr marL="804863" indent="-163513" defTabSz="893763">
              <a:defRPr sz="1400"/>
            </a:lvl3pPr>
            <a:lvl4pPr marL="1077913" indent="-150813">
              <a:defRPr sz="1400"/>
            </a:lvl4pPr>
            <a:lvl5pPr marL="1344613" indent="-142875">
              <a:defRPr sz="1400"/>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3" name="Tijdelijke aanduiding voor inhoud 2"/>
          <p:cNvSpPr>
            <a:spLocks noGrp="1"/>
          </p:cNvSpPr>
          <p:nvPr>
            <p:ph idx="1"/>
          </p:nvPr>
        </p:nvSpPr>
        <p:spPr>
          <a:xfrm>
            <a:off x="3575050" y="1071552"/>
            <a:ext cx="5111750" cy="3522673"/>
          </a:xfr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B681E29-D73A-49F9-BDEB-49FA69110F38}" type="slidenum">
              <a:rPr lang="nl-BE" smtClean="0"/>
              <a:pPr/>
              <a:t>‹nr.›</a:t>
            </a:fld>
            <a:endParaRPr lang="nl-BE"/>
          </a:p>
        </p:txBody>
      </p:sp>
      <p:sp>
        <p:nvSpPr>
          <p:cNvPr id="8" name="Tijdelijke aanduiding voor tekst 2"/>
          <p:cNvSpPr>
            <a:spLocks noGrp="1"/>
          </p:cNvSpPr>
          <p:nvPr>
            <p:ph type="body" idx="13"/>
          </p:nvPr>
        </p:nvSpPr>
        <p:spPr>
          <a:xfrm>
            <a:off x="457200" y="1071552"/>
            <a:ext cx="3001992" cy="631836"/>
          </a:xfrm>
        </p:spPr>
        <p:txBody>
          <a:bodyPr anchor="t">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9" name="Titel 8"/>
          <p:cNvSpPr>
            <a:spLocks noGrp="1"/>
          </p:cNvSpPr>
          <p:nvPr>
            <p:ph type="title"/>
          </p:nvPr>
        </p:nvSpPr>
        <p:spPr>
          <a:xfrm>
            <a:off x="457200" y="1"/>
            <a:ext cx="7472386" cy="714362"/>
          </a:xfrm>
          <a:prstGeom prst="rect">
            <a:avLst/>
          </a:prstGeom>
        </p:spPr>
        <p:txBody>
          <a:bodyPr/>
          <a:lstStyle/>
          <a:p>
            <a:r>
              <a:rPr lang="nl-NL" dirty="0" smtClean="0"/>
              <a:t>Klik om de stijl te bewerken</a:t>
            </a:r>
            <a:endParaRPr lang="nl-B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rije inhoud met toelichting (horizontaal)">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672061" y="3868701"/>
            <a:ext cx="5779698" cy="285752"/>
          </a:xfrm>
        </p:spPr>
        <p:txBody>
          <a:bodyPr anchor="ct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modelstijlen te bewerken</a:t>
            </a:r>
          </a:p>
        </p:txBody>
      </p:sp>
      <p:sp>
        <p:nvSpPr>
          <p:cNvPr id="5" name="Tijdelijke aanduiding voor datum 4"/>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B681E29-D73A-49F9-BDEB-49FA69110F38}" type="slidenum">
              <a:rPr lang="nl-BE" smtClean="0"/>
              <a:pPr/>
              <a:t>‹nr.›</a:t>
            </a:fld>
            <a:endParaRPr lang="nl-BE"/>
          </a:p>
        </p:txBody>
      </p:sp>
      <p:sp>
        <p:nvSpPr>
          <p:cNvPr id="8" name="Titel 7"/>
          <p:cNvSpPr>
            <a:spLocks noGrp="1"/>
          </p:cNvSpPr>
          <p:nvPr>
            <p:ph type="title"/>
          </p:nvPr>
        </p:nvSpPr>
        <p:spPr>
          <a:xfrm>
            <a:off x="457200" y="1"/>
            <a:ext cx="7472386" cy="714362"/>
          </a:xfrm>
          <a:prstGeom prst="rect">
            <a:avLst/>
          </a:prstGeom>
        </p:spPr>
        <p:txBody>
          <a:bodyPr/>
          <a:lstStyle/>
          <a:p>
            <a:r>
              <a:rPr lang="nl-NL" dirty="0" smtClean="0"/>
              <a:t>Klik om de stijl te bewerken</a:t>
            </a:r>
            <a:endParaRPr lang="nl-BE" dirty="0"/>
          </a:p>
        </p:txBody>
      </p:sp>
      <p:sp>
        <p:nvSpPr>
          <p:cNvPr id="10" name="Tijdelijke aanduiding voor tekst 3"/>
          <p:cNvSpPr>
            <a:spLocks noGrp="1"/>
          </p:cNvSpPr>
          <p:nvPr>
            <p:ph type="body" sz="half" idx="13"/>
          </p:nvPr>
        </p:nvSpPr>
        <p:spPr>
          <a:xfrm>
            <a:off x="1672061" y="4286262"/>
            <a:ext cx="5779698" cy="285752"/>
          </a:xfrm>
        </p:spPr>
        <p:txBody>
          <a:bodyPr anchor="ctr">
            <a:noAutofit/>
          </a:bodyPr>
          <a:lstStyle>
            <a:lvl1pPr marL="0" indent="0">
              <a:buNone/>
              <a:defRPr sz="18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modelstijlen te bewerken</a:t>
            </a:r>
          </a:p>
        </p:txBody>
      </p:sp>
      <p:sp>
        <p:nvSpPr>
          <p:cNvPr id="12" name="Tijdelijke aanduiding voor inhoud 11"/>
          <p:cNvSpPr>
            <a:spLocks noGrp="1"/>
          </p:cNvSpPr>
          <p:nvPr>
            <p:ph sz="quarter" idx="14"/>
          </p:nvPr>
        </p:nvSpPr>
        <p:spPr>
          <a:xfrm>
            <a:off x="1682151" y="1121434"/>
            <a:ext cx="5762445" cy="2450441"/>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pPr>
              <a:defRPr/>
            </a:pPr>
            <a:endParaRPr lang="fr-FR"/>
          </a:p>
        </p:txBody>
      </p:sp>
      <p:sp>
        <p:nvSpPr>
          <p:cNvPr id="3" name="Tijdelijke aanduiding voor voettekst 2"/>
          <p:cNvSpPr>
            <a:spLocks noGrp="1"/>
          </p:cNvSpPr>
          <p:nvPr>
            <p:ph type="ftr" sz="quarter" idx="11"/>
          </p:nvPr>
        </p:nvSpPr>
        <p:spPr/>
        <p:txBody>
          <a:bodyPr/>
          <a:lstStyle>
            <a:lvl1pPr>
              <a:defRPr/>
            </a:lvl1pPr>
          </a:lstStyle>
          <a:p>
            <a:pPr>
              <a:defRPr/>
            </a:pPr>
            <a:endParaRPr lang="fr-FR"/>
          </a:p>
        </p:txBody>
      </p:sp>
      <p:sp>
        <p:nvSpPr>
          <p:cNvPr id="4" name="Tijdelijke aanduiding voor dianummer 3"/>
          <p:cNvSpPr>
            <a:spLocks noGrp="1"/>
          </p:cNvSpPr>
          <p:nvPr>
            <p:ph type="sldNum" sz="quarter" idx="12"/>
          </p:nvPr>
        </p:nvSpPr>
        <p:spPr>
          <a:xfrm>
            <a:off x="6553200" y="4683919"/>
            <a:ext cx="2133600" cy="357188"/>
          </a:xfrm>
          <a:prstGeom prst="rect">
            <a:avLst/>
          </a:prstGeom>
        </p:spPr>
        <p:txBody>
          <a:bodyPr/>
          <a:lstStyle>
            <a:lvl1pPr>
              <a:defRPr/>
            </a:lvl1pPr>
          </a:lstStyle>
          <a:p>
            <a:pPr>
              <a:defRPr/>
            </a:pPr>
            <a:fld id="{6F675DDB-FCEF-40E8-B141-75EB2567989D}" type="slidenum">
              <a:rPr lang="fr-FR"/>
              <a:pPr>
                <a:defRPr/>
              </a:pPr>
              <a:t>‹nr.›</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Alleen titel + vrije invulling">
    <p:spTree>
      <p:nvGrpSpPr>
        <p:cNvPr id="1" name=""/>
        <p:cNvGrpSpPr/>
        <p:nvPr/>
      </p:nvGrpSpPr>
      <p:grpSpPr>
        <a:xfrm>
          <a:off x="0" y="0"/>
          <a:ext cx="0" cy="0"/>
          <a:chOff x="0" y="0"/>
          <a:chExt cx="0" cy="0"/>
        </a:xfrm>
      </p:grpSpPr>
      <p:sp>
        <p:nvSpPr>
          <p:cNvPr id="2" name="Titel 1"/>
          <p:cNvSpPr>
            <a:spLocks noGrp="1"/>
          </p:cNvSpPr>
          <p:nvPr>
            <p:ph type="title"/>
          </p:nvPr>
        </p:nvSpPr>
        <p:spPr>
          <a:xfrm>
            <a:off x="457200" y="1"/>
            <a:ext cx="7472386" cy="714362"/>
          </a:xfrm>
          <a:prstGeom prst="rect">
            <a:avLst/>
          </a:prstGeom>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BB681E29-D73A-49F9-BDEB-49FA69110F38}"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4972A68E-D719-44DB-A2DE-B50CD2A4076E}" type="datetimeFigureOut">
              <a:rPr lang="nl-BE" smtClean="0"/>
              <a:pPr/>
              <a:t>05-12-2017</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6B11AD78-9CBA-4A7E-AC8B-EC2628C5E20D}" type="slidenum">
              <a:rPr lang="nl-BE" smtClean="0"/>
              <a:pPr/>
              <a:t>‹nr.›</a:t>
            </a:fld>
            <a:endParaRPr lang="nl-BE"/>
          </a:p>
        </p:txBody>
      </p:sp>
      <p:sp>
        <p:nvSpPr>
          <p:cNvPr id="6" name="Titel 5"/>
          <p:cNvSpPr>
            <a:spLocks noGrp="1"/>
          </p:cNvSpPr>
          <p:nvPr>
            <p:ph type="title"/>
          </p:nvPr>
        </p:nvSpPr>
        <p:spPr/>
        <p:txBody>
          <a:bodyPr/>
          <a:lstStyle/>
          <a:p>
            <a:r>
              <a:rPr lang="nl-NL" smtClean="0"/>
              <a:t>Klik om de stijl te bewerken</a:t>
            </a:r>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4972A68E-D719-44DB-A2DE-B50CD2A4076E}" type="datetimeFigureOut">
              <a:rPr lang="nl-BE" smtClean="0"/>
              <a:pPr/>
              <a:t>05-12-2017</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6B11AD78-9CBA-4A7E-AC8B-EC2628C5E20D}" type="slidenum">
              <a:rPr lang="nl-BE" smtClean="0"/>
              <a:pPr/>
              <a:t>‹nr.›</a:t>
            </a:fld>
            <a:endParaRPr lang="nl-BE"/>
          </a:p>
        </p:txBody>
      </p:sp>
      <p:sp>
        <p:nvSpPr>
          <p:cNvPr id="6" name="Titel 5"/>
          <p:cNvSpPr>
            <a:spLocks noGrp="1"/>
          </p:cNvSpPr>
          <p:nvPr>
            <p:ph type="title"/>
          </p:nvPr>
        </p:nvSpPr>
        <p:spPr/>
        <p:txBody>
          <a:bodyPr/>
          <a:lstStyle/>
          <a:p>
            <a:r>
              <a:rPr lang="nl-NL" smtClean="0"/>
              <a:t>Klik om de stijl te bewerken</a:t>
            </a:r>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4972A68E-D719-44DB-A2DE-B50CD2A4076E}" type="datetimeFigureOut">
              <a:rPr lang="nl-BE" smtClean="0"/>
              <a:pPr/>
              <a:t>05-12-2017</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6B11AD78-9CBA-4A7E-AC8B-EC2628C5E20D}" type="slidenum">
              <a:rPr lang="nl-BE" smtClean="0"/>
              <a:pPr/>
              <a:t>‹nr.›</a:t>
            </a:fld>
            <a:endParaRPr lang="nl-BE"/>
          </a:p>
        </p:txBody>
      </p:sp>
      <p:sp>
        <p:nvSpPr>
          <p:cNvPr id="6" name="Titel 5"/>
          <p:cNvSpPr>
            <a:spLocks noGrp="1"/>
          </p:cNvSpPr>
          <p:nvPr>
            <p:ph type="title"/>
          </p:nvPr>
        </p:nvSpPr>
        <p:spPr/>
        <p:txBody>
          <a:bodyPr/>
          <a:lstStyle/>
          <a:p>
            <a:r>
              <a:rPr lang="nl-NL" smtClean="0"/>
              <a:t>Klik om de stijl te bewerken</a:t>
            </a:r>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ssenhoofdstuk_01">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36561" y="3143254"/>
            <a:ext cx="7772400" cy="285752"/>
          </a:xfrm>
        </p:spPr>
        <p:txBody>
          <a:bodyPr anchor="ctr">
            <a:noAutofit/>
          </a:bodyPr>
          <a:lstStyle>
            <a:lvl1pPr marL="0" indent="0">
              <a:buNone/>
              <a:defRPr sz="26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B681E29-D73A-49F9-BDEB-49FA69110F38}" type="slidenum">
              <a:rPr lang="nl-BE" smtClean="0"/>
              <a:pPr/>
              <a:t>‹nr.›</a:t>
            </a:fld>
            <a:endParaRPr lang="nl-BE"/>
          </a:p>
        </p:txBody>
      </p:sp>
      <p:sp>
        <p:nvSpPr>
          <p:cNvPr id="7" name="Titel 6"/>
          <p:cNvSpPr>
            <a:spLocks noGrp="1"/>
          </p:cNvSpPr>
          <p:nvPr>
            <p:ph type="title"/>
          </p:nvPr>
        </p:nvSpPr>
        <p:spPr>
          <a:xfrm>
            <a:off x="457200" y="1"/>
            <a:ext cx="7472386" cy="714362"/>
          </a:xfrm>
          <a:prstGeom prst="rect">
            <a:avLst/>
          </a:prstGeom>
        </p:spPr>
        <p:txBody>
          <a:bodyPr/>
          <a:lstStyle>
            <a:lvl1pPr marL="0" indent="0">
              <a:defRPr/>
            </a:lvl1pPr>
          </a:lstStyle>
          <a:p>
            <a:r>
              <a:rPr lang="nl-NL" dirty="0" smtClean="0"/>
              <a:t>Klik om de stijl te bewerken</a:t>
            </a:r>
            <a:endParaRPr lang="nl-BE" dirty="0"/>
          </a:p>
        </p:txBody>
      </p:sp>
      <p:sp>
        <p:nvSpPr>
          <p:cNvPr id="8" name="Tijdelijke aanduiding voor tekst 2"/>
          <p:cNvSpPr>
            <a:spLocks noGrp="1"/>
          </p:cNvSpPr>
          <p:nvPr>
            <p:ph type="body" idx="13"/>
          </p:nvPr>
        </p:nvSpPr>
        <p:spPr>
          <a:xfrm>
            <a:off x="428596" y="3714758"/>
            <a:ext cx="7772400" cy="285752"/>
          </a:xfrm>
        </p:spPr>
        <p:txBody>
          <a:bodyPr anchor="ctr">
            <a:noAutofit/>
          </a:bodyPr>
          <a:lstStyle>
            <a:lvl1pPr marL="0" indent="0">
              <a:buNone/>
              <a:defRPr sz="3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ussenhoofdstuk_01">
    <p:spTree>
      <p:nvGrpSpPr>
        <p:cNvPr id="1" name=""/>
        <p:cNvGrpSpPr/>
        <p:nvPr/>
      </p:nvGrpSpPr>
      <p:grpSpPr>
        <a:xfrm>
          <a:off x="0" y="0"/>
          <a:ext cx="0" cy="0"/>
          <a:chOff x="0" y="0"/>
          <a:chExt cx="0" cy="0"/>
        </a:xfrm>
      </p:grpSpPr>
      <p:sp>
        <p:nvSpPr>
          <p:cNvPr id="8" name="Tijdelijke aanduiding voor tekst 2"/>
          <p:cNvSpPr>
            <a:spLocks noGrp="1"/>
          </p:cNvSpPr>
          <p:nvPr>
            <p:ph type="body" idx="13"/>
          </p:nvPr>
        </p:nvSpPr>
        <p:spPr>
          <a:xfrm>
            <a:off x="428596" y="3143254"/>
            <a:ext cx="7772400" cy="285752"/>
          </a:xfrm>
        </p:spPr>
        <p:txBody>
          <a:bodyPr anchor="ctr">
            <a:noAutofit/>
          </a:bodyPr>
          <a:lstStyle>
            <a:lvl1pPr marL="0" indent="0">
              <a:buNone/>
              <a:defRPr sz="30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3" name="Tijdelijke aanduiding voor tekst 2"/>
          <p:cNvSpPr>
            <a:spLocks noGrp="1"/>
          </p:cNvSpPr>
          <p:nvPr>
            <p:ph type="body" idx="1"/>
          </p:nvPr>
        </p:nvSpPr>
        <p:spPr>
          <a:xfrm>
            <a:off x="454475" y="3740638"/>
            <a:ext cx="7772400" cy="285752"/>
          </a:xfrm>
        </p:spPr>
        <p:txBody>
          <a:bodyPr anchor="ctr">
            <a:noAutofit/>
          </a:bodyPr>
          <a:lstStyle>
            <a:lvl1pPr marL="0" indent="0">
              <a:buNone/>
              <a:defRPr sz="2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p>
            <a:fld id="{A296112E-F606-4F27-9DED-3EA5467DBDEF}" type="datetimeFigureOut">
              <a:rPr lang="nl-BE" smtClean="0"/>
              <a:pPr/>
              <a:t>05-12-2017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B681E29-D73A-49F9-BDEB-49FA69110F38}" type="slidenum">
              <a:rPr lang="nl-BE" smtClean="0"/>
              <a:pPr/>
              <a:t>‹nr.›</a:t>
            </a:fld>
            <a:endParaRPr lang="nl-BE"/>
          </a:p>
        </p:txBody>
      </p:sp>
      <p:sp>
        <p:nvSpPr>
          <p:cNvPr id="7" name="Titel 6"/>
          <p:cNvSpPr>
            <a:spLocks noGrp="1"/>
          </p:cNvSpPr>
          <p:nvPr>
            <p:ph type="title"/>
          </p:nvPr>
        </p:nvSpPr>
        <p:spPr>
          <a:xfrm>
            <a:off x="457200" y="1"/>
            <a:ext cx="7472386" cy="714362"/>
          </a:xfrm>
          <a:prstGeom prst="rect">
            <a:avLst/>
          </a:prstGeom>
        </p:spPr>
        <p:txBody>
          <a:bodyPr/>
          <a:lstStyle>
            <a:lvl1pPr marL="0" indent="0">
              <a:defRPr/>
            </a:lvl1pPr>
          </a:lstStyle>
          <a:p>
            <a:r>
              <a:rPr lang="nl-NL" dirty="0" smtClean="0"/>
              <a:t>Klik om de stijl te bewerken</a:t>
            </a:r>
            <a:endParaRPr lang="nl-B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6.png"/><Relationship Id="rId5" Type="http://schemas.openxmlformats.org/officeDocument/2006/relationships/slideLayout" Target="../slideLayouts/slideLayout12.xml"/><Relationship Id="rId10" Type="http://schemas.openxmlformats.org/officeDocument/2006/relationships/theme" Target="../theme/theme5.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7.png"/><Relationship Id="rId4" Type="http://schemas.openxmlformats.org/officeDocument/2006/relationships/slideLayout" Target="../slideLayouts/slideLayout2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8.png"/><Relationship Id="rId4" Type="http://schemas.openxmlformats.org/officeDocument/2006/relationships/slideLayout" Target="../slideLayouts/slideLayout2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9.png"/><Relationship Id="rId4" Type="http://schemas.openxmlformats.org/officeDocument/2006/relationships/slideLayout" Target="../slideLayouts/slideLayout36.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972A68E-D719-44DB-A2DE-B50CD2A4076E}" type="datetimeFigureOut">
              <a:rPr lang="nl-BE" smtClean="0"/>
              <a:pPr/>
              <a:t>05-12-2017</a:t>
            </a:fld>
            <a:endParaRPr lang="nl-BE"/>
          </a:p>
        </p:txBody>
      </p:sp>
      <p:sp>
        <p:nvSpPr>
          <p:cNvPr id="5" name="Tijdelijke aanduiding voor voettekst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dirty="0"/>
          </a:p>
        </p:txBody>
      </p:sp>
      <p:sp>
        <p:nvSpPr>
          <p:cNvPr id="6" name="Tijdelijke aanduiding voor dianumm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B11AD78-9CBA-4A7E-AC8B-EC2628C5E20D}" type="slidenum">
              <a:rPr lang="nl-BE" smtClean="0"/>
              <a:pPr/>
              <a:t>‹nr.›</a:t>
            </a:fld>
            <a:endParaRPr lang="nl-BE"/>
          </a:p>
        </p:txBody>
      </p:sp>
      <p:pic>
        <p:nvPicPr>
          <p:cNvPr id="7" name="Picture 8" descr="CM-button-quadri_zwartebaseline"/>
          <p:cNvPicPr>
            <a:picLocks noChangeAspect="1" noChangeArrowheads="1"/>
          </p:cNvPicPr>
          <p:nvPr/>
        </p:nvPicPr>
        <p:blipFill>
          <a:blip r:embed="rId6" cstate="print"/>
          <a:stretch>
            <a:fillRect/>
          </a:stretch>
        </p:blipFill>
        <p:spPr bwMode="auto">
          <a:xfrm>
            <a:off x="2827338" y="1269870"/>
            <a:ext cx="3489324" cy="2944954"/>
          </a:xfrm>
          <a:prstGeom prst="rect">
            <a:avLst/>
          </a:prstGeom>
          <a:noFill/>
          <a:ln w="9525">
            <a:noFill/>
            <a:miter lim="800000"/>
            <a:headEnd/>
            <a:tailEnd/>
          </a:ln>
        </p:spPr>
      </p:pic>
      <p:pic>
        <p:nvPicPr>
          <p:cNvPr id="9" name="Afbeelding 8" descr="CMPowerpoint_balk_254x20mm.png"/>
          <p:cNvPicPr>
            <a:picLocks noChangeAspect="1"/>
          </p:cNvPicPr>
          <p:nvPr/>
        </p:nvPicPr>
        <p:blipFill>
          <a:blip r:embed="rId7" cstate="print"/>
          <a:stretch>
            <a:fillRect/>
          </a:stretch>
        </p:blipFill>
        <p:spPr>
          <a:xfrm>
            <a:off x="1174" y="-18"/>
            <a:ext cx="9142858" cy="716908"/>
          </a:xfrm>
          <a:prstGeom prst="rect">
            <a:avLst/>
          </a:prstGeom>
        </p:spPr>
      </p:pic>
      <p:sp>
        <p:nvSpPr>
          <p:cNvPr id="2" name="Tijdelijke aanduiding voor titel 1"/>
          <p:cNvSpPr>
            <a:spLocks noGrp="1"/>
          </p:cNvSpPr>
          <p:nvPr>
            <p:ph type="title"/>
          </p:nvPr>
        </p:nvSpPr>
        <p:spPr>
          <a:xfrm>
            <a:off x="457200" y="-18"/>
            <a:ext cx="8401080" cy="708472"/>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Tree>
  </p:cSld>
  <p:clrMap bg1="lt1" tx1="dk1" bg2="lt2" tx2="dk2" accent1="accent1" accent2="accent2" accent3="accent3" accent4="accent4" accent5="accent5" accent6="accent6" hlink="hlink" folHlink="folHlink"/>
  <p:sldLayoutIdLst>
    <p:sldLayoutId id="2147483666" r:id="rId1"/>
    <p:sldLayoutId id="2147483712" r:id="rId2"/>
    <p:sldLayoutId id="2147483713" r:id="rId3"/>
    <p:sldLayoutId id="2147483714" r:id="rId4"/>
  </p:sldLayoutIdLst>
  <p:txStyles>
    <p:titleStyle>
      <a:lvl1pPr marL="0" indent="0" algn="l" defTabSz="914400" rtl="0" eaLnBrk="1" latinLnBrk="0" hangingPunct="1">
        <a:spcBef>
          <a:spcPct val="0"/>
        </a:spcBef>
        <a:buNone/>
        <a:defRPr sz="3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Afbeelding 10" descr="CMPowerpoint_balk_254x20mm_groen.png"/>
          <p:cNvPicPr>
            <a:picLocks noChangeAspect="1"/>
          </p:cNvPicPr>
          <p:nvPr/>
        </p:nvPicPr>
        <p:blipFill>
          <a:blip r:embed="rId3" cstate="print"/>
          <a:stretch>
            <a:fillRect/>
          </a:stretch>
        </p:blipFill>
        <p:spPr>
          <a:xfrm>
            <a:off x="377" y="-18"/>
            <a:ext cx="9143245" cy="719269"/>
          </a:xfrm>
          <a:prstGeom prst="rect">
            <a:avLst/>
          </a:prstGeom>
        </p:spPr>
      </p:pic>
      <p:sp>
        <p:nvSpPr>
          <p:cNvPr id="4" name="Tijdelijke aanduiding voor datum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972A68E-D719-44DB-A2DE-B50CD2A4076E}" type="datetimeFigureOut">
              <a:rPr lang="nl-BE" smtClean="0"/>
              <a:pPr/>
              <a:t>05-12-2017</a:t>
            </a:fld>
            <a:endParaRPr lang="nl-BE"/>
          </a:p>
        </p:txBody>
      </p:sp>
      <p:sp>
        <p:nvSpPr>
          <p:cNvPr id="5" name="Tijdelijke aanduiding voor voettekst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dirty="0"/>
          </a:p>
        </p:txBody>
      </p:sp>
      <p:sp>
        <p:nvSpPr>
          <p:cNvPr id="6" name="Tijdelijke aanduiding voor dianumm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B11AD78-9CBA-4A7E-AC8B-EC2628C5E20D}" type="slidenum">
              <a:rPr lang="nl-BE" smtClean="0"/>
              <a:pPr/>
              <a:t>‹nr.›</a:t>
            </a:fld>
            <a:endParaRPr lang="nl-BE"/>
          </a:p>
        </p:txBody>
      </p:sp>
      <p:pic>
        <p:nvPicPr>
          <p:cNvPr id="7" name="Picture 8" descr="CM-button-quadri_zwartebaseline"/>
          <p:cNvPicPr>
            <a:picLocks noChangeAspect="1" noChangeArrowheads="1"/>
          </p:cNvPicPr>
          <p:nvPr/>
        </p:nvPicPr>
        <p:blipFill>
          <a:blip r:embed="rId4" cstate="print"/>
          <a:stretch>
            <a:fillRect/>
          </a:stretch>
        </p:blipFill>
        <p:spPr bwMode="auto">
          <a:xfrm>
            <a:off x="2827338" y="1269870"/>
            <a:ext cx="3489324" cy="2944954"/>
          </a:xfrm>
          <a:prstGeom prst="rect">
            <a:avLst/>
          </a:prstGeom>
          <a:noFill/>
          <a:ln w="9525">
            <a:noFill/>
            <a:miter lim="800000"/>
            <a:headEnd/>
            <a:tailEnd/>
          </a:ln>
        </p:spPr>
      </p:pic>
      <p:sp>
        <p:nvSpPr>
          <p:cNvPr id="2" name="Tijdelijke aanduiding voor titel 1"/>
          <p:cNvSpPr>
            <a:spLocks noGrp="1"/>
          </p:cNvSpPr>
          <p:nvPr>
            <p:ph type="title"/>
          </p:nvPr>
        </p:nvSpPr>
        <p:spPr>
          <a:xfrm>
            <a:off x="457200" y="-18"/>
            <a:ext cx="8401080" cy="708472"/>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Tree>
  </p:cSld>
  <p:clrMap bg1="lt1" tx1="dk1" bg2="lt2" tx2="dk2" accent1="accent1" accent2="accent2" accent3="accent3" accent4="accent4" accent5="accent5" accent6="accent6" hlink="hlink" folHlink="folHlink"/>
  <p:sldLayoutIdLst>
    <p:sldLayoutId id="2147483680" r:id="rId1"/>
  </p:sldLayoutIdLst>
  <p:txStyles>
    <p:titleStyle>
      <a:lvl1pPr marL="0" indent="0" algn="l" defTabSz="914400" rtl="0" eaLnBrk="1" latinLnBrk="0" hangingPunct="1">
        <a:spcBef>
          <a:spcPct val="0"/>
        </a:spcBef>
        <a:buNone/>
        <a:defRPr sz="3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descr="CMPowerpoint_balk_254x20mm_felblauw.png"/>
          <p:cNvPicPr>
            <a:picLocks noChangeAspect="1"/>
          </p:cNvPicPr>
          <p:nvPr/>
        </p:nvPicPr>
        <p:blipFill>
          <a:blip r:embed="rId3" cstate="print"/>
          <a:stretch>
            <a:fillRect/>
          </a:stretch>
        </p:blipFill>
        <p:spPr>
          <a:xfrm>
            <a:off x="377" y="-18"/>
            <a:ext cx="9143245" cy="719269"/>
          </a:xfrm>
          <a:prstGeom prst="rect">
            <a:avLst/>
          </a:prstGeom>
        </p:spPr>
      </p:pic>
      <p:sp>
        <p:nvSpPr>
          <p:cNvPr id="4" name="Tijdelijke aanduiding voor datum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972A68E-D719-44DB-A2DE-B50CD2A4076E}" type="datetimeFigureOut">
              <a:rPr lang="nl-BE" smtClean="0"/>
              <a:pPr/>
              <a:t>05-12-2017</a:t>
            </a:fld>
            <a:endParaRPr lang="nl-BE"/>
          </a:p>
        </p:txBody>
      </p:sp>
      <p:sp>
        <p:nvSpPr>
          <p:cNvPr id="5" name="Tijdelijke aanduiding voor voettekst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dirty="0"/>
          </a:p>
        </p:txBody>
      </p:sp>
      <p:sp>
        <p:nvSpPr>
          <p:cNvPr id="6" name="Tijdelijke aanduiding voor dianumm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B11AD78-9CBA-4A7E-AC8B-EC2628C5E20D}" type="slidenum">
              <a:rPr lang="nl-BE" smtClean="0"/>
              <a:pPr/>
              <a:t>‹nr.›</a:t>
            </a:fld>
            <a:endParaRPr lang="nl-BE"/>
          </a:p>
        </p:txBody>
      </p:sp>
      <p:pic>
        <p:nvPicPr>
          <p:cNvPr id="7" name="Picture 8" descr="CM-button-quadri_zwartebaseline"/>
          <p:cNvPicPr>
            <a:picLocks noChangeAspect="1" noChangeArrowheads="1"/>
          </p:cNvPicPr>
          <p:nvPr/>
        </p:nvPicPr>
        <p:blipFill>
          <a:blip r:embed="rId4" cstate="print"/>
          <a:stretch>
            <a:fillRect/>
          </a:stretch>
        </p:blipFill>
        <p:spPr bwMode="auto">
          <a:xfrm>
            <a:off x="2827338" y="1269870"/>
            <a:ext cx="3489324" cy="2944954"/>
          </a:xfrm>
          <a:prstGeom prst="rect">
            <a:avLst/>
          </a:prstGeom>
          <a:noFill/>
          <a:ln w="9525">
            <a:noFill/>
            <a:miter lim="800000"/>
            <a:headEnd/>
            <a:tailEnd/>
          </a:ln>
        </p:spPr>
      </p:pic>
      <p:sp>
        <p:nvSpPr>
          <p:cNvPr id="2" name="Tijdelijke aanduiding voor titel 1"/>
          <p:cNvSpPr>
            <a:spLocks noGrp="1"/>
          </p:cNvSpPr>
          <p:nvPr>
            <p:ph type="title"/>
          </p:nvPr>
        </p:nvSpPr>
        <p:spPr>
          <a:xfrm>
            <a:off x="457200" y="-18"/>
            <a:ext cx="8401080" cy="708472"/>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Tree>
  </p:cSld>
  <p:clrMap bg1="lt1" tx1="dk1" bg2="lt2" tx2="dk2" accent1="accent1" accent2="accent2" accent3="accent3" accent4="accent4" accent5="accent5" accent6="accent6" hlink="hlink" folHlink="folHlink"/>
  <p:sldLayoutIdLst>
    <p:sldLayoutId id="2147483682" r:id="rId1"/>
  </p:sldLayoutIdLst>
  <p:txStyles>
    <p:titleStyle>
      <a:lvl1pPr marL="0" indent="0" algn="l" defTabSz="914400" rtl="0" eaLnBrk="1" latinLnBrk="0" hangingPunct="1">
        <a:spcBef>
          <a:spcPct val="0"/>
        </a:spcBef>
        <a:buNone/>
        <a:defRPr sz="3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8" descr="CMPowerpoint_balk_254x20mm_oker.png"/>
          <p:cNvPicPr>
            <a:picLocks noChangeAspect="1"/>
          </p:cNvPicPr>
          <p:nvPr/>
        </p:nvPicPr>
        <p:blipFill>
          <a:blip r:embed="rId3" cstate="print"/>
          <a:stretch>
            <a:fillRect/>
          </a:stretch>
        </p:blipFill>
        <p:spPr>
          <a:xfrm>
            <a:off x="377" y="-4907"/>
            <a:ext cx="9143245" cy="719269"/>
          </a:xfrm>
          <a:prstGeom prst="rect">
            <a:avLst/>
          </a:prstGeom>
        </p:spPr>
      </p:pic>
      <p:sp>
        <p:nvSpPr>
          <p:cNvPr id="4" name="Tijdelijke aanduiding voor datum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972A68E-D719-44DB-A2DE-B50CD2A4076E}" type="datetimeFigureOut">
              <a:rPr lang="nl-BE" smtClean="0"/>
              <a:pPr/>
              <a:t>05-12-2017</a:t>
            </a:fld>
            <a:endParaRPr lang="nl-BE"/>
          </a:p>
        </p:txBody>
      </p:sp>
      <p:sp>
        <p:nvSpPr>
          <p:cNvPr id="5" name="Tijdelijke aanduiding voor voettekst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dirty="0"/>
          </a:p>
        </p:txBody>
      </p:sp>
      <p:sp>
        <p:nvSpPr>
          <p:cNvPr id="6" name="Tijdelijke aanduiding voor dianumm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B11AD78-9CBA-4A7E-AC8B-EC2628C5E20D}" type="slidenum">
              <a:rPr lang="nl-BE" smtClean="0"/>
              <a:pPr/>
              <a:t>‹nr.›</a:t>
            </a:fld>
            <a:endParaRPr lang="nl-BE"/>
          </a:p>
        </p:txBody>
      </p:sp>
      <p:pic>
        <p:nvPicPr>
          <p:cNvPr id="7" name="Picture 8" descr="CM-button-quadri_zwartebaseline"/>
          <p:cNvPicPr>
            <a:picLocks noChangeAspect="1" noChangeArrowheads="1"/>
          </p:cNvPicPr>
          <p:nvPr/>
        </p:nvPicPr>
        <p:blipFill>
          <a:blip r:embed="rId4" cstate="print"/>
          <a:stretch>
            <a:fillRect/>
          </a:stretch>
        </p:blipFill>
        <p:spPr bwMode="auto">
          <a:xfrm>
            <a:off x="2827338" y="1269870"/>
            <a:ext cx="3489324" cy="2944954"/>
          </a:xfrm>
          <a:prstGeom prst="rect">
            <a:avLst/>
          </a:prstGeom>
          <a:noFill/>
          <a:ln w="9525">
            <a:noFill/>
            <a:miter lim="800000"/>
            <a:headEnd/>
            <a:tailEnd/>
          </a:ln>
        </p:spPr>
      </p:pic>
      <p:sp>
        <p:nvSpPr>
          <p:cNvPr id="2" name="Tijdelijke aanduiding voor titel 1"/>
          <p:cNvSpPr>
            <a:spLocks noGrp="1"/>
          </p:cNvSpPr>
          <p:nvPr>
            <p:ph type="title"/>
          </p:nvPr>
        </p:nvSpPr>
        <p:spPr>
          <a:xfrm>
            <a:off x="457200" y="-18"/>
            <a:ext cx="8401080" cy="708472"/>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Tree>
  </p:cSld>
  <p:clrMap bg1="lt1" tx1="dk1" bg2="lt2" tx2="dk2" accent1="accent1" accent2="accent2" accent3="accent3" accent4="accent4" accent5="accent5" accent6="accent6" hlink="hlink" folHlink="folHlink"/>
  <p:sldLayoutIdLst>
    <p:sldLayoutId id="2147483684" r:id="rId1"/>
  </p:sldLayoutIdLst>
  <p:txStyles>
    <p:titleStyle>
      <a:lvl1pPr marL="0" indent="0" algn="l" defTabSz="914400" rtl="0" eaLnBrk="1" latinLnBrk="0" hangingPunct="1">
        <a:spcBef>
          <a:spcPct val="0"/>
        </a:spcBef>
        <a:buNone/>
        <a:defRPr sz="3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descr="CMPowerpoint_balk_254x30mm_metlogo_150dpi.png"/>
          <p:cNvPicPr>
            <a:picLocks noChangeAspect="1"/>
          </p:cNvPicPr>
          <p:nvPr/>
        </p:nvPicPr>
        <p:blipFill>
          <a:blip r:embed="rId11" cstate="print"/>
          <a:stretch>
            <a:fillRect/>
          </a:stretch>
        </p:blipFill>
        <p:spPr>
          <a:xfrm>
            <a:off x="755" y="-18"/>
            <a:ext cx="9143245" cy="1078903"/>
          </a:xfrm>
          <a:prstGeom prst="rect">
            <a:avLst/>
          </a:prstGeom>
        </p:spPr>
      </p:pic>
      <p:sp>
        <p:nvSpPr>
          <p:cNvPr id="3" name="Tijdelijke aanduiding voor tekst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a:solidFill>
                  <a:schemeClr val="tx1">
                    <a:tint val="75000"/>
                  </a:schemeClr>
                </a:solidFill>
              </a:defRPr>
            </a:lvl1pPr>
          </a:lstStyle>
          <a:p>
            <a:fld id="{A296112E-F606-4F27-9DED-3EA5467DBDEF}" type="datetimeFigureOut">
              <a:rPr lang="nl-BE" smtClean="0"/>
              <a:pPr/>
              <a:t>05-12-2017</a:t>
            </a:fld>
            <a:endParaRPr lang="nl-BE" dirty="0"/>
          </a:p>
        </p:txBody>
      </p:sp>
      <p:sp>
        <p:nvSpPr>
          <p:cNvPr id="5" name="Tijdelijke aanduiding voor voettekst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l-BE" dirty="0"/>
          </a:p>
        </p:txBody>
      </p:sp>
      <p:sp>
        <p:nvSpPr>
          <p:cNvPr id="6" name="Tijdelijke aanduiding voor dianumm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a:solidFill>
                  <a:schemeClr val="tx1">
                    <a:tint val="75000"/>
                  </a:schemeClr>
                </a:solidFill>
              </a:defRPr>
            </a:lvl1pPr>
          </a:lstStyle>
          <a:p>
            <a:fld id="{BB681E29-D73A-49F9-BDEB-49FA69110F38}" type="slidenum">
              <a:rPr lang="nl-BE" smtClean="0"/>
              <a:pPr/>
              <a:t>‹nr.›</a:t>
            </a:fld>
            <a:endParaRPr lang="nl-BE" dirty="0"/>
          </a:p>
        </p:txBody>
      </p:sp>
      <p:sp>
        <p:nvSpPr>
          <p:cNvPr id="9" name="Tijdelijke aanduiding voor titel 1"/>
          <p:cNvSpPr>
            <a:spLocks noGrp="1"/>
          </p:cNvSpPr>
          <p:nvPr>
            <p:ph type="title"/>
          </p:nvPr>
        </p:nvSpPr>
        <p:spPr>
          <a:xfrm>
            <a:off x="457200" y="-18"/>
            <a:ext cx="8401080" cy="708472"/>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Tree>
  </p:cSld>
  <p:clrMap bg1="lt1" tx1="dk1" bg2="lt2" tx2="dk2" accent1="accent1" accent2="accent2" accent3="accent3" accent4="accent4" accent5="accent5" accent6="accent6" hlink="hlink" folHlink="folHlink"/>
  <p:sldLayoutIdLst>
    <p:sldLayoutId id="2147483671" r:id="rId1"/>
    <p:sldLayoutId id="2147483678" r:id="rId2"/>
    <p:sldLayoutId id="2147483670" r:id="rId3"/>
    <p:sldLayoutId id="2147483672" r:id="rId4"/>
    <p:sldLayoutId id="2147483673" r:id="rId5"/>
    <p:sldLayoutId id="2147483676" r:id="rId6"/>
    <p:sldLayoutId id="2147483677" r:id="rId7"/>
    <p:sldLayoutId id="2147483674" r:id="rId8"/>
    <p:sldLayoutId id="2147483715" r:id="rId9"/>
  </p:sldLayoutIdLst>
  <p:txStyles>
    <p:titleStyle>
      <a:lvl1pPr algn="l" defTabSz="914400" rtl="0" eaLnBrk="1" latinLnBrk="0" hangingPunct="1">
        <a:spcBef>
          <a:spcPct val="0"/>
        </a:spcBef>
        <a:buNone/>
        <a:defRPr sz="3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descr="CMPowerpoint_balk_254x30mm_metlogo_150dpi.png"/>
          <p:cNvPicPr>
            <a:picLocks noChangeAspect="1"/>
          </p:cNvPicPr>
          <p:nvPr/>
        </p:nvPicPr>
        <p:blipFill>
          <a:blip r:embed="rId10" cstate="print"/>
          <a:stretch>
            <a:fillRect/>
          </a:stretch>
        </p:blipFill>
        <p:spPr>
          <a:xfrm>
            <a:off x="755" y="-18"/>
            <a:ext cx="9143245" cy="1078903"/>
          </a:xfrm>
          <a:prstGeom prst="rect">
            <a:avLst/>
          </a:prstGeom>
        </p:spPr>
      </p:pic>
      <p:sp>
        <p:nvSpPr>
          <p:cNvPr id="3" name="Tijdelijke aanduiding voor tekst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a:solidFill>
                  <a:schemeClr val="tx1">
                    <a:tint val="75000"/>
                  </a:schemeClr>
                </a:solidFill>
              </a:defRPr>
            </a:lvl1pPr>
          </a:lstStyle>
          <a:p>
            <a:fld id="{A296112E-F606-4F27-9DED-3EA5467DBDEF}" type="datetimeFigureOut">
              <a:rPr lang="nl-BE" smtClean="0"/>
              <a:pPr/>
              <a:t>05-12-2017</a:t>
            </a:fld>
            <a:endParaRPr lang="nl-BE" dirty="0"/>
          </a:p>
        </p:txBody>
      </p:sp>
      <p:sp>
        <p:nvSpPr>
          <p:cNvPr id="5" name="Tijdelijke aanduiding voor voettekst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l-BE" dirty="0"/>
          </a:p>
        </p:txBody>
      </p:sp>
      <p:sp>
        <p:nvSpPr>
          <p:cNvPr id="6" name="Tijdelijke aanduiding voor dianumm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a:solidFill>
                  <a:schemeClr val="tx1">
                    <a:tint val="75000"/>
                  </a:schemeClr>
                </a:solidFill>
              </a:defRPr>
            </a:lvl1pPr>
          </a:lstStyle>
          <a:p>
            <a:fld id="{BB681E29-D73A-49F9-BDEB-49FA69110F38}" type="slidenum">
              <a:rPr lang="nl-BE" smtClean="0"/>
              <a:pPr/>
              <a:t>‹nr.›</a:t>
            </a:fld>
            <a:endParaRPr lang="nl-BE" dirty="0"/>
          </a:p>
        </p:txBody>
      </p:sp>
      <p:sp>
        <p:nvSpPr>
          <p:cNvPr id="9" name="Tijdelijke aanduiding voor titel 1"/>
          <p:cNvSpPr>
            <a:spLocks noGrp="1"/>
          </p:cNvSpPr>
          <p:nvPr>
            <p:ph type="title"/>
          </p:nvPr>
        </p:nvSpPr>
        <p:spPr>
          <a:xfrm>
            <a:off x="457200" y="-18"/>
            <a:ext cx="8401080" cy="708472"/>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Lst>
  <p:txStyles>
    <p:titleStyle>
      <a:lvl1pPr algn="l" defTabSz="914400" rtl="0" eaLnBrk="1" latinLnBrk="0" hangingPunct="1">
        <a:spcBef>
          <a:spcPct val="0"/>
        </a:spcBef>
        <a:buNone/>
        <a:defRPr sz="3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descr="CMPowerpoint_balk_254x30mm_metlogo_150dpi.png"/>
          <p:cNvPicPr>
            <a:picLocks noChangeAspect="1"/>
          </p:cNvPicPr>
          <p:nvPr/>
        </p:nvPicPr>
        <p:blipFill>
          <a:blip r:embed="rId10" cstate="print"/>
          <a:stretch>
            <a:fillRect/>
          </a:stretch>
        </p:blipFill>
        <p:spPr>
          <a:xfrm>
            <a:off x="755" y="-18"/>
            <a:ext cx="9143245" cy="1078903"/>
          </a:xfrm>
          <a:prstGeom prst="rect">
            <a:avLst/>
          </a:prstGeom>
        </p:spPr>
      </p:pic>
      <p:sp>
        <p:nvSpPr>
          <p:cNvPr id="3" name="Tijdelijke aanduiding voor tekst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a:solidFill>
                  <a:schemeClr val="tx1">
                    <a:tint val="75000"/>
                  </a:schemeClr>
                </a:solidFill>
              </a:defRPr>
            </a:lvl1pPr>
          </a:lstStyle>
          <a:p>
            <a:fld id="{A296112E-F606-4F27-9DED-3EA5467DBDEF}" type="datetimeFigureOut">
              <a:rPr lang="nl-BE" smtClean="0"/>
              <a:pPr/>
              <a:t>05-12-2017</a:t>
            </a:fld>
            <a:endParaRPr lang="nl-BE" dirty="0"/>
          </a:p>
        </p:txBody>
      </p:sp>
      <p:sp>
        <p:nvSpPr>
          <p:cNvPr id="5" name="Tijdelijke aanduiding voor voettekst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l-BE" dirty="0"/>
          </a:p>
        </p:txBody>
      </p:sp>
      <p:sp>
        <p:nvSpPr>
          <p:cNvPr id="6" name="Tijdelijke aanduiding voor dianumm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a:solidFill>
                  <a:schemeClr val="tx1">
                    <a:tint val="75000"/>
                  </a:schemeClr>
                </a:solidFill>
              </a:defRPr>
            </a:lvl1pPr>
          </a:lstStyle>
          <a:p>
            <a:fld id="{BB681E29-D73A-49F9-BDEB-49FA69110F38}" type="slidenum">
              <a:rPr lang="nl-BE" smtClean="0"/>
              <a:pPr/>
              <a:t>‹nr.›</a:t>
            </a:fld>
            <a:endParaRPr lang="nl-BE" dirty="0"/>
          </a:p>
        </p:txBody>
      </p:sp>
      <p:sp>
        <p:nvSpPr>
          <p:cNvPr id="9" name="Tijdelijke aanduiding voor titel 1"/>
          <p:cNvSpPr>
            <a:spLocks noGrp="1"/>
          </p:cNvSpPr>
          <p:nvPr>
            <p:ph type="title"/>
          </p:nvPr>
        </p:nvSpPr>
        <p:spPr>
          <a:xfrm>
            <a:off x="457200" y="-18"/>
            <a:ext cx="8401080" cy="708472"/>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txStyles>
    <p:titleStyle>
      <a:lvl1pPr algn="l" defTabSz="914400" rtl="0" eaLnBrk="1" latinLnBrk="0" hangingPunct="1">
        <a:spcBef>
          <a:spcPct val="0"/>
        </a:spcBef>
        <a:buNone/>
        <a:defRPr sz="3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descr="CMPowerpoint_balk_254x30mm_metlogo_150dpi.png"/>
          <p:cNvPicPr>
            <a:picLocks noChangeAspect="1"/>
          </p:cNvPicPr>
          <p:nvPr/>
        </p:nvPicPr>
        <p:blipFill>
          <a:blip r:embed="rId10" cstate="print"/>
          <a:stretch>
            <a:fillRect/>
          </a:stretch>
        </p:blipFill>
        <p:spPr>
          <a:xfrm>
            <a:off x="755" y="-18"/>
            <a:ext cx="9143245" cy="1078903"/>
          </a:xfrm>
          <a:prstGeom prst="rect">
            <a:avLst/>
          </a:prstGeom>
        </p:spPr>
      </p:pic>
      <p:sp>
        <p:nvSpPr>
          <p:cNvPr id="3" name="Tijdelijke aanduiding voor tekst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000">
                <a:solidFill>
                  <a:schemeClr val="tx1">
                    <a:tint val="75000"/>
                  </a:schemeClr>
                </a:solidFill>
              </a:defRPr>
            </a:lvl1pPr>
          </a:lstStyle>
          <a:p>
            <a:fld id="{A296112E-F606-4F27-9DED-3EA5467DBDEF}" type="datetimeFigureOut">
              <a:rPr lang="nl-BE" smtClean="0"/>
              <a:pPr/>
              <a:t>05-12-2017</a:t>
            </a:fld>
            <a:endParaRPr lang="nl-BE" dirty="0"/>
          </a:p>
        </p:txBody>
      </p:sp>
      <p:sp>
        <p:nvSpPr>
          <p:cNvPr id="5" name="Tijdelijke aanduiding voor voettekst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l-BE" dirty="0"/>
          </a:p>
        </p:txBody>
      </p:sp>
      <p:sp>
        <p:nvSpPr>
          <p:cNvPr id="6" name="Tijdelijke aanduiding voor dianumm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000">
                <a:solidFill>
                  <a:schemeClr val="tx1">
                    <a:tint val="75000"/>
                  </a:schemeClr>
                </a:solidFill>
              </a:defRPr>
            </a:lvl1pPr>
          </a:lstStyle>
          <a:p>
            <a:fld id="{BB681E29-D73A-49F9-BDEB-49FA69110F38}" type="slidenum">
              <a:rPr lang="nl-BE" smtClean="0"/>
              <a:pPr/>
              <a:t>‹nr.›</a:t>
            </a:fld>
            <a:endParaRPr lang="nl-BE" dirty="0"/>
          </a:p>
        </p:txBody>
      </p:sp>
      <p:sp>
        <p:nvSpPr>
          <p:cNvPr id="9" name="Tijdelijke aanduiding voor titel 1"/>
          <p:cNvSpPr>
            <a:spLocks noGrp="1"/>
          </p:cNvSpPr>
          <p:nvPr>
            <p:ph type="title"/>
          </p:nvPr>
        </p:nvSpPr>
        <p:spPr>
          <a:xfrm>
            <a:off x="457200" y="-18"/>
            <a:ext cx="8401080" cy="708472"/>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txStyles>
    <p:titleStyle>
      <a:lvl1pPr algn="l" defTabSz="914400" rtl="0" eaLnBrk="1" latinLnBrk="0" hangingPunct="1">
        <a:spcBef>
          <a:spcPct val="0"/>
        </a:spcBef>
        <a:buNone/>
        <a:defRPr sz="3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2.jpg"/><Relationship Id="rId7"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cstate="screen">
            <a:extLst>
              <a:ext uri="{28A0092B-C50C-407E-A947-70E740481C1C}">
                <a14:useLocalDpi xmlns:a14="http://schemas.microsoft.com/office/drawing/2010/main"/>
              </a:ext>
            </a:extLst>
          </a:blip>
          <a:srcRect t="8257" r="3065" b="18184"/>
          <a:stretch/>
        </p:blipFill>
        <p:spPr>
          <a:xfrm>
            <a:off x="0" y="517585"/>
            <a:ext cx="9144000" cy="4625915"/>
          </a:xfrm>
          <a:prstGeom prst="rect">
            <a:avLst/>
          </a:prstGeom>
        </p:spPr>
      </p:pic>
      <p:sp>
        <p:nvSpPr>
          <p:cNvPr id="8" name="Stroomdiagram: Uitstel 7"/>
          <p:cNvSpPr/>
          <p:nvPr/>
        </p:nvSpPr>
        <p:spPr>
          <a:xfrm>
            <a:off x="8604448" y="-452586"/>
            <a:ext cx="648072" cy="1152128"/>
          </a:xfrm>
          <a:prstGeom prst="flowChartDelay">
            <a:avLst/>
          </a:prstGeom>
          <a:solidFill>
            <a:srgbClr val="92B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123478"/>
            <a:ext cx="1008112" cy="1008112"/>
          </a:xfrm>
          <a:prstGeom prst="rect">
            <a:avLst/>
          </a:prstGeom>
        </p:spPr>
      </p:pic>
      <p:grpSp>
        <p:nvGrpSpPr>
          <p:cNvPr id="21" name="Groep 20"/>
          <p:cNvGrpSpPr/>
          <p:nvPr/>
        </p:nvGrpSpPr>
        <p:grpSpPr>
          <a:xfrm>
            <a:off x="827584" y="1347614"/>
            <a:ext cx="7416824" cy="3223841"/>
            <a:chOff x="3503416" y="560718"/>
            <a:chExt cx="5028492" cy="2746611"/>
          </a:xfrm>
        </p:grpSpPr>
        <p:sp>
          <p:nvSpPr>
            <p:cNvPr id="13" name="Rond diagonale hoek rechthoek 12"/>
            <p:cNvSpPr/>
            <p:nvPr/>
          </p:nvSpPr>
          <p:spPr>
            <a:xfrm>
              <a:off x="3923396" y="560718"/>
              <a:ext cx="4608512" cy="2592288"/>
            </a:xfrm>
            <a:prstGeom prst="round2DiagRect">
              <a:avLst/>
            </a:prstGeom>
            <a:solidFill>
              <a:srgbClr val="92B007">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kstvak 13"/>
            <p:cNvSpPr txBox="1"/>
            <p:nvPr/>
          </p:nvSpPr>
          <p:spPr>
            <a:xfrm>
              <a:off x="3503416" y="632726"/>
              <a:ext cx="5028492" cy="2674603"/>
            </a:xfrm>
            <a:prstGeom prst="rect">
              <a:avLst/>
            </a:prstGeom>
            <a:noFill/>
          </p:spPr>
          <p:txBody>
            <a:bodyPr wrap="square" rtlCol="0">
              <a:spAutoFit/>
            </a:bodyPr>
            <a:lstStyle/>
            <a:p>
              <a:pPr algn="r"/>
              <a:endParaRPr lang="nl-BE" sz="3200" b="1" dirty="0" smtClean="0"/>
            </a:p>
            <a:p>
              <a:pPr algn="r"/>
              <a:r>
                <a:rPr lang="nl-BE" sz="3200" b="1" dirty="0" smtClean="0">
                  <a:solidFill>
                    <a:schemeClr val="bg1"/>
                  </a:solidFill>
                </a:rPr>
                <a:t>preventie en gezondheidsbevordering</a:t>
              </a:r>
            </a:p>
            <a:p>
              <a:pPr algn="r"/>
              <a:r>
                <a:rPr lang="nl-BE" dirty="0">
                  <a:solidFill>
                    <a:schemeClr val="bg1"/>
                  </a:solidFill>
                </a:rPr>
                <a:t>n</a:t>
              </a:r>
              <a:r>
                <a:rPr lang="nl-BE" dirty="0" smtClean="0">
                  <a:solidFill>
                    <a:schemeClr val="bg1"/>
                  </a:solidFill>
                </a:rPr>
                <a:t>oodzaak voor een duurzame en solidaire gezondheidszorg</a:t>
              </a:r>
              <a:endParaRPr lang="nl-BE" u="sng" dirty="0" smtClean="0">
                <a:solidFill>
                  <a:schemeClr val="bg1"/>
                </a:solidFill>
              </a:endParaRPr>
            </a:p>
            <a:p>
              <a:pPr algn="r"/>
              <a:endParaRPr lang="nl-BE" dirty="0">
                <a:solidFill>
                  <a:schemeClr val="bg1"/>
                </a:solidFill>
              </a:endParaRPr>
            </a:p>
            <a:p>
              <a:pPr lvl="1" algn="r"/>
              <a:endParaRPr lang="nl-BE" sz="1400" dirty="0" smtClean="0">
                <a:solidFill>
                  <a:schemeClr val="bg1"/>
                </a:solidFill>
              </a:endParaRPr>
            </a:p>
            <a:p>
              <a:pPr lvl="1" algn="r"/>
              <a:r>
                <a:rPr lang="nl-BE" sz="1400" dirty="0">
                  <a:solidFill>
                    <a:schemeClr val="bg1"/>
                  </a:solidFill>
                </a:rPr>
                <a:t>d</a:t>
              </a:r>
              <a:r>
                <a:rPr lang="nl-BE" sz="1400" dirty="0" smtClean="0">
                  <a:solidFill>
                    <a:schemeClr val="bg1"/>
                  </a:solidFill>
                </a:rPr>
                <a:t>ebatavond </a:t>
              </a:r>
              <a:r>
                <a:rPr lang="nl-BE" sz="1400" dirty="0">
                  <a:solidFill>
                    <a:schemeClr val="bg1"/>
                  </a:solidFill>
                </a:rPr>
                <a:t>'Evoluties in de Gezondheidszorg</a:t>
              </a:r>
              <a:r>
                <a:rPr lang="nl-BE" sz="1400" dirty="0" smtClean="0">
                  <a:solidFill>
                    <a:schemeClr val="bg1"/>
                  </a:solidFill>
                </a:rPr>
                <a:t>' </a:t>
              </a:r>
            </a:p>
            <a:p>
              <a:pPr lvl="1" algn="r"/>
              <a:r>
                <a:rPr lang="nl-BE" sz="1400" dirty="0" smtClean="0">
                  <a:solidFill>
                    <a:schemeClr val="bg1"/>
                  </a:solidFill>
                </a:rPr>
                <a:t>alumnivereniging </a:t>
              </a:r>
              <a:r>
                <a:rPr lang="nl-BE" sz="1400" dirty="0">
                  <a:solidFill>
                    <a:schemeClr val="bg1"/>
                  </a:solidFill>
                </a:rPr>
                <a:t>Management en Beleid van de Gezondheidszorg </a:t>
              </a:r>
              <a:r>
                <a:rPr lang="nl-BE" sz="1400" dirty="0" err="1">
                  <a:solidFill>
                    <a:schemeClr val="bg1"/>
                  </a:solidFill>
                </a:rPr>
                <a:t>UGent</a:t>
              </a:r>
              <a:r>
                <a:rPr lang="nl-BE" sz="1400" dirty="0">
                  <a:solidFill>
                    <a:schemeClr val="bg1"/>
                  </a:solidFill>
                </a:rPr>
                <a:t> </a:t>
              </a:r>
              <a:endParaRPr lang="nl-BE" sz="1400" dirty="0" smtClean="0">
                <a:solidFill>
                  <a:schemeClr val="bg1"/>
                </a:solidFill>
              </a:endParaRPr>
            </a:p>
            <a:p>
              <a:pPr lvl="1" algn="ctr"/>
              <a:endParaRPr lang="nl-BE" sz="2400" dirty="0"/>
            </a:p>
          </p:txBody>
        </p:sp>
      </p:grpSp>
      <p:cxnSp>
        <p:nvCxnSpPr>
          <p:cNvPr id="4" name="Rechte verbindingslijn 3"/>
          <p:cNvCxnSpPr/>
          <p:nvPr/>
        </p:nvCxnSpPr>
        <p:spPr>
          <a:xfrm flipV="1">
            <a:off x="2123728" y="3651870"/>
            <a:ext cx="5904656" cy="72008"/>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85112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800" dirty="0"/>
              <a:t>G</a:t>
            </a:r>
            <a:r>
              <a:rPr lang="nl-BE" sz="2800" dirty="0" smtClean="0"/>
              <a:t>ezondheidsfonds</a:t>
            </a:r>
            <a:endParaRPr lang="nl-BE" sz="2800" dirty="0"/>
          </a:p>
        </p:txBody>
      </p:sp>
      <p:sp>
        <p:nvSpPr>
          <p:cNvPr id="3" name="Tijdelijke aanduiding voor inhoud 2"/>
          <p:cNvSpPr>
            <a:spLocks noGrp="1"/>
          </p:cNvSpPr>
          <p:nvPr>
            <p:ph idx="1"/>
          </p:nvPr>
        </p:nvSpPr>
        <p:spPr>
          <a:xfrm>
            <a:off x="457200" y="1000114"/>
            <a:ext cx="8229600" cy="3947900"/>
          </a:xfrm>
        </p:spPr>
        <p:txBody>
          <a:bodyPr>
            <a:normAutofit/>
          </a:bodyPr>
          <a:lstStyle/>
          <a:p>
            <a:pPr marL="0" indent="0">
              <a:buNone/>
            </a:pPr>
            <a:endParaRPr lang="nl-BE" sz="2000" dirty="0" smtClean="0">
              <a:solidFill>
                <a:schemeClr val="tx1">
                  <a:lumMod val="65000"/>
                  <a:lumOff val="35000"/>
                </a:schemeClr>
              </a:solidFill>
            </a:endParaRPr>
          </a:p>
          <a:p>
            <a:pPr marL="0" indent="0">
              <a:buNone/>
            </a:pPr>
            <a:endParaRPr lang="nl-BE" sz="2000" dirty="0">
              <a:solidFill>
                <a:schemeClr val="tx1">
                  <a:lumMod val="65000"/>
                  <a:lumOff val="35000"/>
                </a:schemeClr>
              </a:solidFill>
            </a:endParaRPr>
          </a:p>
          <a:p>
            <a:pPr marL="0" indent="0">
              <a:buNone/>
            </a:pPr>
            <a:endParaRPr lang="nl-BE" sz="2000" dirty="0" smtClean="0">
              <a:solidFill>
                <a:schemeClr val="tx1">
                  <a:lumMod val="65000"/>
                  <a:lumOff val="35000"/>
                </a:schemeClr>
              </a:solidFill>
            </a:endParaRPr>
          </a:p>
          <a:p>
            <a:pPr marL="0" indent="0">
              <a:buNone/>
            </a:pPr>
            <a:endParaRPr lang="nl-BE" sz="2000" dirty="0">
              <a:solidFill>
                <a:schemeClr val="tx1">
                  <a:lumMod val="65000"/>
                  <a:lumOff val="35000"/>
                </a:schemeClr>
              </a:solidFill>
            </a:endParaRPr>
          </a:p>
          <a:p>
            <a:pPr marL="0" indent="0">
              <a:buNone/>
            </a:pPr>
            <a:r>
              <a:rPr lang="nl-BE" sz="2000" dirty="0" smtClean="0">
                <a:solidFill>
                  <a:schemeClr val="tx1">
                    <a:lumMod val="65000"/>
                    <a:lumOff val="35000"/>
                  </a:schemeClr>
                </a:solidFill>
              </a:rPr>
              <a:t>wettelijke opdracht- evolutie van ziekenfonds naar  gezondheidsfonds: </a:t>
            </a:r>
          </a:p>
          <a:p>
            <a:pPr lvl="0"/>
            <a:r>
              <a:rPr lang="nl-BE" sz="2000" dirty="0" smtClean="0">
                <a:solidFill>
                  <a:schemeClr val="tx1">
                    <a:lumMod val="65000"/>
                    <a:lumOff val="35000"/>
                  </a:schemeClr>
                </a:solidFill>
              </a:rPr>
              <a:t>leden </a:t>
            </a:r>
            <a:r>
              <a:rPr lang="nl-BE" sz="2000" dirty="0">
                <a:solidFill>
                  <a:schemeClr val="tx1">
                    <a:lumMod val="65000"/>
                    <a:lumOff val="35000"/>
                  </a:schemeClr>
                </a:solidFill>
              </a:rPr>
              <a:t>(ook niet-ziek) meer </a:t>
            </a:r>
            <a:r>
              <a:rPr lang="nl-BE" sz="2000" dirty="0" smtClean="0">
                <a:solidFill>
                  <a:schemeClr val="tx1">
                    <a:lumMod val="65000"/>
                    <a:lumOff val="35000"/>
                  </a:schemeClr>
                </a:solidFill>
              </a:rPr>
              <a:t>preventief, </a:t>
            </a:r>
            <a:r>
              <a:rPr lang="nl-BE" sz="2000" dirty="0" err="1" smtClean="0">
                <a:solidFill>
                  <a:schemeClr val="tx1">
                    <a:lumMod val="65000"/>
                    <a:lumOff val="35000"/>
                  </a:schemeClr>
                </a:solidFill>
              </a:rPr>
              <a:t>pro-actief</a:t>
            </a:r>
            <a:r>
              <a:rPr lang="nl-BE" sz="2000" dirty="0" smtClean="0">
                <a:solidFill>
                  <a:schemeClr val="tx1">
                    <a:lumMod val="65000"/>
                    <a:lumOff val="35000"/>
                  </a:schemeClr>
                </a:solidFill>
              </a:rPr>
              <a:t> </a:t>
            </a:r>
            <a:r>
              <a:rPr lang="nl-BE" sz="2000" dirty="0">
                <a:solidFill>
                  <a:schemeClr val="tx1">
                    <a:lumMod val="65000"/>
                    <a:lumOff val="35000"/>
                  </a:schemeClr>
                </a:solidFill>
              </a:rPr>
              <a:t>en coöperatief </a:t>
            </a:r>
            <a:r>
              <a:rPr lang="nl-BE" sz="2000" b="1" dirty="0" smtClean="0">
                <a:solidFill>
                  <a:srgbClr val="92D050"/>
                </a:solidFill>
              </a:rPr>
              <a:t>begeleiden </a:t>
            </a:r>
            <a:r>
              <a:rPr lang="nl-BE" sz="2000" b="1" dirty="0">
                <a:solidFill>
                  <a:srgbClr val="92D050"/>
                </a:solidFill>
              </a:rPr>
              <a:t>naar een gezonder leven</a:t>
            </a:r>
          </a:p>
          <a:p>
            <a:pPr lvl="0"/>
            <a:r>
              <a:rPr lang="nl-BE" sz="2000" dirty="0" smtClean="0">
                <a:solidFill>
                  <a:schemeClr val="tx1">
                    <a:lumMod val="65000"/>
                    <a:lumOff val="35000"/>
                  </a:schemeClr>
                </a:solidFill>
              </a:rPr>
              <a:t>mee </a:t>
            </a:r>
            <a:r>
              <a:rPr lang="nl-BE" sz="2000" dirty="0">
                <a:solidFill>
                  <a:schemeClr val="tx1">
                    <a:lumMod val="65000"/>
                    <a:lumOff val="35000"/>
                  </a:schemeClr>
                </a:solidFill>
              </a:rPr>
              <a:t>de federale en regionale </a:t>
            </a:r>
            <a:r>
              <a:rPr lang="nl-BE" sz="2000" b="1" dirty="0">
                <a:solidFill>
                  <a:srgbClr val="92D050"/>
                </a:solidFill>
              </a:rPr>
              <a:t>gezondheidsdoelstellingen</a:t>
            </a:r>
            <a:r>
              <a:rPr lang="nl-BE" sz="2000" dirty="0"/>
              <a:t> </a:t>
            </a:r>
            <a:r>
              <a:rPr lang="nl-BE" sz="2000" dirty="0">
                <a:solidFill>
                  <a:schemeClr val="tx1">
                    <a:lumMod val="65000"/>
                    <a:lumOff val="35000"/>
                  </a:schemeClr>
                </a:solidFill>
              </a:rPr>
              <a:t>uitwerken en realiseren als partner van de </a:t>
            </a:r>
            <a:r>
              <a:rPr lang="nl-BE" sz="2000" dirty="0" smtClean="0">
                <a:solidFill>
                  <a:schemeClr val="tx1">
                    <a:lumMod val="65000"/>
                    <a:lumOff val="35000"/>
                  </a:schemeClr>
                </a:solidFill>
              </a:rPr>
              <a:t>overheid</a:t>
            </a:r>
          </a:p>
          <a:p>
            <a:pPr lvl="0"/>
            <a:r>
              <a:rPr lang="nl-BE" sz="2000" dirty="0" err="1">
                <a:solidFill>
                  <a:schemeClr val="tx1">
                    <a:lumMod val="65000"/>
                    <a:lumOff val="35000"/>
                  </a:schemeClr>
                </a:solidFill>
              </a:rPr>
              <a:t>d</a:t>
            </a:r>
            <a:r>
              <a:rPr lang="nl-BE" sz="2000" dirty="0" err="1" smtClean="0">
                <a:solidFill>
                  <a:schemeClr val="tx1">
                    <a:lumMod val="65000"/>
                    <a:lumOff val="35000"/>
                  </a:schemeClr>
                </a:solidFill>
              </a:rPr>
              <a:t>atagedreven</a:t>
            </a:r>
            <a:r>
              <a:rPr lang="nl-BE" sz="2000" dirty="0" smtClean="0">
                <a:solidFill>
                  <a:schemeClr val="tx1">
                    <a:lumMod val="65000"/>
                    <a:lumOff val="35000"/>
                  </a:schemeClr>
                </a:solidFill>
              </a:rPr>
              <a:t> en </a:t>
            </a:r>
            <a:r>
              <a:rPr lang="nl-BE" sz="2000" b="1" dirty="0" smtClean="0">
                <a:solidFill>
                  <a:srgbClr val="92D050"/>
                </a:solidFill>
              </a:rPr>
              <a:t>impactmeting</a:t>
            </a:r>
            <a:r>
              <a:rPr lang="nl-BE" sz="2000" dirty="0" smtClean="0">
                <a:solidFill>
                  <a:schemeClr val="tx1">
                    <a:lumMod val="65000"/>
                    <a:lumOff val="35000"/>
                  </a:schemeClr>
                </a:solidFill>
              </a:rPr>
              <a:t>, focus op gedragsverandering</a:t>
            </a:r>
          </a:p>
          <a:p>
            <a:pPr marL="0" lvl="0" indent="0">
              <a:buNone/>
            </a:pPr>
            <a:endParaRPr lang="nl-BE" sz="2000" dirty="0">
              <a:solidFill>
                <a:schemeClr val="tx1">
                  <a:lumMod val="65000"/>
                  <a:lumOff val="35000"/>
                </a:schemeClr>
              </a:solidFill>
            </a:endParaRPr>
          </a:p>
          <a:p>
            <a:endParaRPr lang="nl-BE" sz="2000" dirty="0"/>
          </a:p>
        </p:txBody>
      </p:sp>
      <p:pic>
        <p:nvPicPr>
          <p:cNvPr id="4" name="Picture 2" descr="Cliff, Springen, Hoge, Rock, Jongen, Silhou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843558"/>
            <a:ext cx="3024336" cy="156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146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t="5064"/>
          <a:stretch/>
        </p:blipFill>
        <p:spPr>
          <a:xfrm>
            <a:off x="0" y="1"/>
            <a:ext cx="9144000" cy="5785185"/>
          </a:xfrm>
          <a:prstGeom prst="rect">
            <a:avLst/>
          </a:prstGeom>
        </p:spPr>
      </p:pic>
      <p:sp>
        <p:nvSpPr>
          <p:cNvPr id="3" name="Tijdelijke aanduiding voor inhoud 2"/>
          <p:cNvSpPr>
            <a:spLocks noGrp="1"/>
          </p:cNvSpPr>
          <p:nvPr>
            <p:ph idx="1"/>
          </p:nvPr>
        </p:nvSpPr>
        <p:spPr/>
        <p:txBody>
          <a:bodyPr/>
          <a:lstStyle/>
          <a:p>
            <a:pPr lvl="0" fontAlgn="ctr"/>
            <a:endParaRPr lang="nl-BE" dirty="0" smtClean="0">
              <a:solidFill>
                <a:srgbClr val="00B0F0"/>
              </a:solidFill>
            </a:endParaRPr>
          </a:p>
          <a:p>
            <a:pPr lvl="0" fontAlgn="ctr"/>
            <a:endParaRPr lang="nl-BE" dirty="0" smtClean="0">
              <a:solidFill>
                <a:srgbClr val="00B0F0"/>
              </a:solidFill>
            </a:endParaRPr>
          </a:p>
          <a:p>
            <a:endParaRPr lang="nl-BE" dirty="0"/>
          </a:p>
        </p:txBody>
      </p:sp>
      <p:grpSp>
        <p:nvGrpSpPr>
          <p:cNvPr id="5" name="Groep 4"/>
          <p:cNvGrpSpPr/>
          <p:nvPr/>
        </p:nvGrpSpPr>
        <p:grpSpPr>
          <a:xfrm>
            <a:off x="-8990" y="-20538"/>
            <a:ext cx="9142858" cy="1131590"/>
            <a:chOff x="0" y="0"/>
            <a:chExt cx="9142858" cy="1131590"/>
          </a:xfrm>
        </p:grpSpPr>
        <p:pic>
          <p:nvPicPr>
            <p:cNvPr id="6" name="Afbeelding 5" descr="CMPowerpoint_balk_254x20mm.png"/>
            <p:cNvPicPr>
              <a:picLocks noChangeAspect="1"/>
            </p:cNvPicPr>
            <p:nvPr/>
          </p:nvPicPr>
          <p:blipFill>
            <a:blip r:embed="rId4" cstate="print"/>
            <a:stretch>
              <a:fillRect/>
            </a:stretch>
          </p:blipFill>
          <p:spPr>
            <a:xfrm>
              <a:off x="0" y="0"/>
              <a:ext cx="9142858" cy="716908"/>
            </a:xfrm>
            <a:prstGeom prst="rect">
              <a:avLst/>
            </a:prstGeom>
          </p:spPr>
        </p:pic>
        <p:pic>
          <p:nvPicPr>
            <p:cNvPr id="8" name="Picture 2" descr="M:\Maatschappelijk_Ondernemen_Communicatie\Beelden\Logo's\CM logo\Nieuw logo 2013\CM button zonder baseline 200p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384" y="123478"/>
              <a:ext cx="1008112" cy="100811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itle 1"/>
          <p:cNvSpPr txBox="1">
            <a:spLocks/>
          </p:cNvSpPr>
          <p:nvPr/>
        </p:nvSpPr>
        <p:spPr>
          <a:xfrm>
            <a:off x="251520" y="-20538"/>
            <a:ext cx="8064896" cy="714362"/>
          </a:xfrm>
          <a:prstGeom prst="rect">
            <a:avLst/>
          </a:prstGeom>
        </p:spPr>
        <p:txBody>
          <a:bodyPr vert="horz" lIns="91440" tIns="45720" rIns="91440" bIns="45720" rtlCol="0" anchor="ctr">
            <a:normAutofit fontScale="97500"/>
          </a:bodyPr>
          <a:lstStyle>
            <a:lvl1pPr indent="0">
              <a:spcBef>
                <a:spcPct val="0"/>
              </a:spcBef>
              <a:buNone/>
              <a:defRPr sz="3000" b="1">
                <a:solidFill>
                  <a:schemeClr val="bg1"/>
                </a:solidFill>
                <a:latin typeface="+mj-lt"/>
                <a:ea typeface="+mj-ea"/>
                <a:cs typeface="+mj-cs"/>
              </a:defRPr>
            </a:lvl1pPr>
          </a:lstStyle>
          <a:p>
            <a:endParaRPr lang="nl-BE" b="0" dirty="0"/>
          </a:p>
        </p:txBody>
      </p:sp>
      <p:sp>
        <p:nvSpPr>
          <p:cNvPr id="2" name="Rechthoek 1"/>
          <p:cNvSpPr/>
          <p:nvPr/>
        </p:nvSpPr>
        <p:spPr>
          <a:xfrm>
            <a:off x="441276" y="102940"/>
            <a:ext cx="7443092" cy="523220"/>
          </a:xfrm>
          <a:prstGeom prst="rect">
            <a:avLst/>
          </a:prstGeom>
        </p:spPr>
        <p:txBody>
          <a:bodyPr wrap="square">
            <a:spAutoFit/>
          </a:bodyPr>
          <a:lstStyle/>
          <a:p>
            <a:r>
              <a:rPr lang="nl-NL" sz="2400" b="1" dirty="0" smtClean="0">
                <a:solidFill>
                  <a:schemeClr val="bg1"/>
                </a:solidFill>
                <a:latin typeface="+mj-lt"/>
              </a:rPr>
              <a:t>Naar </a:t>
            </a:r>
            <a:r>
              <a:rPr lang="nl-NL" sz="2400" b="1" dirty="0">
                <a:solidFill>
                  <a:schemeClr val="bg1"/>
                </a:solidFill>
                <a:latin typeface="+mj-lt"/>
              </a:rPr>
              <a:t>een nieuwe invulling van ‘gezondheid</a:t>
            </a:r>
            <a:r>
              <a:rPr lang="nl-NL" sz="2800" b="1" dirty="0">
                <a:solidFill>
                  <a:schemeClr val="bg1"/>
                </a:solidFill>
              </a:rPr>
              <a:t>’</a:t>
            </a:r>
            <a:endParaRPr lang="nl-BE" sz="2800" b="1" dirty="0">
              <a:solidFill>
                <a:schemeClr val="bg1"/>
              </a:solidFill>
            </a:endParaRPr>
          </a:p>
        </p:txBody>
      </p:sp>
      <p:sp>
        <p:nvSpPr>
          <p:cNvPr id="9" name="Rechthoek 8"/>
          <p:cNvSpPr/>
          <p:nvPr/>
        </p:nvSpPr>
        <p:spPr>
          <a:xfrm>
            <a:off x="4426187" y="1059582"/>
            <a:ext cx="4572000" cy="3693319"/>
          </a:xfrm>
          <a:prstGeom prst="rect">
            <a:avLst/>
          </a:prstGeom>
        </p:spPr>
        <p:txBody>
          <a:bodyPr>
            <a:spAutoFit/>
          </a:bodyPr>
          <a:lstStyle/>
          <a:p>
            <a:pPr algn="ctr"/>
            <a:r>
              <a:rPr lang="nl-BE" sz="2400" dirty="0">
                <a:solidFill>
                  <a:schemeClr val="bg1"/>
                </a:solidFill>
              </a:rPr>
              <a:t>‘</a:t>
            </a:r>
            <a:r>
              <a:rPr lang="nl-NL" sz="2400" b="1" i="1" dirty="0">
                <a:solidFill>
                  <a:schemeClr val="bg1"/>
                </a:solidFill>
              </a:rPr>
              <a:t>een toestand </a:t>
            </a:r>
            <a:endParaRPr lang="nl-NL" sz="2400" b="1" i="1" dirty="0" smtClean="0">
              <a:solidFill>
                <a:schemeClr val="bg1"/>
              </a:solidFill>
            </a:endParaRPr>
          </a:p>
          <a:p>
            <a:pPr algn="ctr"/>
            <a:r>
              <a:rPr lang="nl-NL" sz="2400" b="1" i="1" dirty="0">
                <a:solidFill>
                  <a:schemeClr val="bg1"/>
                </a:solidFill>
              </a:rPr>
              <a:t>v</a:t>
            </a:r>
            <a:r>
              <a:rPr lang="nl-NL" sz="2400" b="1" i="1" dirty="0" smtClean="0">
                <a:solidFill>
                  <a:schemeClr val="bg1"/>
                </a:solidFill>
              </a:rPr>
              <a:t>an </a:t>
            </a:r>
            <a:r>
              <a:rPr lang="nl-NL" sz="2400" b="1" i="1" dirty="0">
                <a:solidFill>
                  <a:schemeClr val="bg1"/>
                </a:solidFill>
              </a:rPr>
              <a:t>volledig </a:t>
            </a:r>
            <a:endParaRPr lang="nl-NL" sz="2400" b="1" i="1" dirty="0" smtClean="0">
              <a:solidFill>
                <a:schemeClr val="bg1"/>
              </a:solidFill>
            </a:endParaRPr>
          </a:p>
          <a:p>
            <a:pPr algn="ctr"/>
            <a:r>
              <a:rPr lang="nl-NL" sz="2400" b="1" i="1" dirty="0" smtClean="0">
                <a:solidFill>
                  <a:schemeClr val="bg1"/>
                </a:solidFill>
              </a:rPr>
              <a:t>lichamelijk</a:t>
            </a:r>
            <a:r>
              <a:rPr lang="nl-NL" sz="2400" b="1" i="1" dirty="0">
                <a:solidFill>
                  <a:schemeClr val="bg1"/>
                </a:solidFill>
              </a:rPr>
              <a:t>, geestelijk en maatschappelijk welzijn en niet slechts de afwezigheid van ziekte of andere lichamelijke gebreken</a:t>
            </a:r>
            <a:r>
              <a:rPr lang="nl-BE" sz="2400" b="1" dirty="0" smtClean="0">
                <a:solidFill>
                  <a:schemeClr val="bg1"/>
                </a:solidFill>
              </a:rPr>
              <a:t>’</a:t>
            </a:r>
          </a:p>
          <a:p>
            <a:pPr algn="ctr"/>
            <a:r>
              <a:rPr lang="nl-NL" sz="1600" dirty="0" smtClean="0">
                <a:solidFill>
                  <a:schemeClr val="bg1"/>
                </a:solidFill>
              </a:rPr>
              <a:t>definitie </a:t>
            </a:r>
            <a:r>
              <a:rPr lang="nl-NL" sz="1600" dirty="0">
                <a:solidFill>
                  <a:schemeClr val="bg1"/>
                </a:solidFill>
              </a:rPr>
              <a:t>‘gezondheid’ WHO (1948)</a:t>
            </a:r>
          </a:p>
          <a:p>
            <a:pPr algn="ctr"/>
            <a:r>
              <a:rPr lang="nl-BE" sz="2400" b="1" dirty="0">
                <a:solidFill>
                  <a:schemeClr val="bg1"/>
                </a:solidFill>
              </a:rPr>
              <a:t/>
            </a:r>
            <a:br>
              <a:rPr lang="nl-BE" sz="2400" b="1" dirty="0">
                <a:solidFill>
                  <a:schemeClr val="bg1"/>
                </a:solidFill>
              </a:rPr>
            </a:br>
            <a:endParaRPr lang="nl-BE" sz="2400" dirty="0">
              <a:solidFill>
                <a:schemeClr val="bg1"/>
              </a:solidFill>
            </a:endParaRPr>
          </a:p>
        </p:txBody>
      </p:sp>
    </p:spTree>
    <p:extLst>
      <p:ext uri="{BB962C8B-B14F-4D97-AF65-F5344CB8AC3E}">
        <p14:creationId xmlns:p14="http://schemas.microsoft.com/office/powerpoint/2010/main" val="2089175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457200" y="987574"/>
            <a:ext cx="8229600" cy="3594111"/>
          </a:xfrm>
        </p:spPr>
        <p:txBody>
          <a:bodyPr>
            <a:normAutofit/>
          </a:bodyPr>
          <a:lstStyle/>
          <a:p>
            <a:pPr marL="0" indent="0">
              <a:buNone/>
            </a:pPr>
            <a:r>
              <a:rPr lang="nl-BE" sz="2000" dirty="0">
                <a:solidFill>
                  <a:schemeClr val="tx1">
                    <a:lumMod val="50000"/>
                    <a:lumOff val="50000"/>
                  </a:schemeClr>
                </a:solidFill>
              </a:rPr>
              <a:t>Benadering ‘gezondheid’ door </a:t>
            </a:r>
            <a:r>
              <a:rPr lang="nl-BE" sz="2000" dirty="0" smtClean="0">
                <a:solidFill>
                  <a:schemeClr val="tx1">
                    <a:lumMod val="50000"/>
                    <a:lumOff val="50000"/>
                  </a:schemeClr>
                </a:solidFill>
              </a:rPr>
              <a:t>Machteld Huber </a:t>
            </a:r>
            <a:r>
              <a:rPr lang="nl-BE" sz="2000" dirty="0">
                <a:solidFill>
                  <a:schemeClr val="tx1">
                    <a:lumMod val="50000"/>
                    <a:lumOff val="50000"/>
                  </a:schemeClr>
                </a:solidFill>
              </a:rPr>
              <a:t>(2011)</a:t>
            </a:r>
            <a:br>
              <a:rPr lang="nl-BE" sz="2000" dirty="0">
                <a:solidFill>
                  <a:schemeClr val="tx1">
                    <a:lumMod val="50000"/>
                    <a:lumOff val="50000"/>
                  </a:schemeClr>
                </a:solidFill>
              </a:rPr>
            </a:br>
            <a:endParaRPr lang="nl-BE" sz="2000" dirty="0" smtClean="0">
              <a:solidFill>
                <a:schemeClr val="tx1">
                  <a:lumMod val="50000"/>
                  <a:lumOff val="50000"/>
                </a:schemeClr>
              </a:solidFill>
            </a:endParaRPr>
          </a:p>
          <a:p>
            <a:pPr marL="0" indent="0">
              <a:buNone/>
            </a:pPr>
            <a:r>
              <a:rPr lang="nl-BE" sz="2000" dirty="0">
                <a:solidFill>
                  <a:schemeClr val="tx1">
                    <a:lumMod val="65000"/>
                    <a:lumOff val="35000"/>
                  </a:schemeClr>
                </a:solidFill>
              </a:rPr>
              <a:t/>
            </a:r>
            <a:br>
              <a:rPr lang="nl-BE" sz="2000" dirty="0">
                <a:solidFill>
                  <a:schemeClr val="tx1">
                    <a:lumMod val="65000"/>
                    <a:lumOff val="35000"/>
                  </a:schemeClr>
                </a:solidFill>
              </a:rPr>
            </a:br>
            <a:r>
              <a:rPr lang="nl-BE" sz="2400" i="1" dirty="0">
                <a:solidFill>
                  <a:schemeClr val="tx1">
                    <a:lumMod val="65000"/>
                    <a:lumOff val="35000"/>
                  </a:schemeClr>
                </a:solidFill>
              </a:rPr>
              <a:t>‘</a:t>
            </a:r>
            <a:r>
              <a:rPr lang="nl-BE" sz="2400" b="1" i="1" dirty="0">
                <a:solidFill>
                  <a:schemeClr val="tx1">
                    <a:lumMod val="50000"/>
                    <a:lumOff val="50000"/>
                  </a:schemeClr>
                </a:solidFill>
                <a:latin typeface="+mj-lt"/>
              </a:rPr>
              <a:t>Gezondheid als het </a:t>
            </a:r>
            <a:r>
              <a:rPr lang="nl-BE" sz="2400" b="1" i="1" dirty="0">
                <a:solidFill>
                  <a:srgbClr val="92D050"/>
                </a:solidFill>
                <a:latin typeface="+mj-lt"/>
              </a:rPr>
              <a:t>vermogen om je aan te passen </a:t>
            </a:r>
            <a:r>
              <a:rPr lang="nl-BE" sz="2400" b="1" i="1" dirty="0">
                <a:solidFill>
                  <a:schemeClr val="tx1">
                    <a:lumMod val="50000"/>
                    <a:lumOff val="50000"/>
                  </a:schemeClr>
                </a:solidFill>
                <a:latin typeface="+mj-lt"/>
              </a:rPr>
              <a:t>en je eigen regie te voeren, in het licht van de sociale, fysieke en emotionele </a:t>
            </a:r>
            <a:r>
              <a:rPr lang="nl-BE" sz="2400" b="1" i="1" dirty="0" smtClean="0">
                <a:solidFill>
                  <a:schemeClr val="tx1">
                    <a:lumMod val="50000"/>
                    <a:lumOff val="50000"/>
                  </a:schemeClr>
                </a:solidFill>
                <a:latin typeface="+mj-lt"/>
              </a:rPr>
              <a:t>uitdagingen </a:t>
            </a:r>
            <a:r>
              <a:rPr lang="nl-BE" sz="2400" b="1" i="1" dirty="0">
                <a:solidFill>
                  <a:schemeClr val="tx1">
                    <a:lumMod val="50000"/>
                    <a:lumOff val="50000"/>
                  </a:schemeClr>
                </a:solidFill>
                <a:latin typeface="+mj-lt"/>
              </a:rPr>
              <a:t>van het </a:t>
            </a:r>
            <a:r>
              <a:rPr lang="nl-BE" sz="2400" b="1" i="1" dirty="0" smtClean="0">
                <a:solidFill>
                  <a:schemeClr val="tx1">
                    <a:lumMod val="50000"/>
                    <a:lumOff val="50000"/>
                  </a:schemeClr>
                </a:solidFill>
                <a:latin typeface="+mj-lt"/>
              </a:rPr>
              <a:t>leven’</a:t>
            </a:r>
          </a:p>
          <a:p>
            <a:pPr marL="0" indent="0">
              <a:buNone/>
            </a:pPr>
            <a:endParaRPr lang="nl-BE" sz="2400" b="1" i="1" dirty="0">
              <a:solidFill>
                <a:schemeClr val="tx1">
                  <a:lumMod val="50000"/>
                  <a:lumOff val="50000"/>
                </a:schemeClr>
              </a:solidFill>
              <a:latin typeface="+mj-lt"/>
            </a:endParaRPr>
          </a:p>
          <a:p>
            <a:pPr marL="0" indent="0">
              <a:buNone/>
            </a:pPr>
            <a:r>
              <a:rPr lang="nl-BE" sz="2000" dirty="0">
                <a:solidFill>
                  <a:schemeClr val="tx1">
                    <a:lumMod val="50000"/>
                    <a:lumOff val="50000"/>
                  </a:schemeClr>
                </a:solidFill>
              </a:rPr>
              <a:t>De focus ligt dus op de mate waarin men </a:t>
            </a:r>
            <a:r>
              <a:rPr lang="nl-BE" sz="2000" u="sng" dirty="0">
                <a:solidFill>
                  <a:schemeClr val="tx1">
                    <a:lumMod val="50000"/>
                    <a:lumOff val="50000"/>
                  </a:schemeClr>
                </a:solidFill>
              </a:rPr>
              <a:t>zichzelf</a:t>
            </a:r>
            <a:r>
              <a:rPr lang="nl-BE" sz="2000" dirty="0">
                <a:solidFill>
                  <a:schemeClr val="tx1">
                    <a:lumMod val="50000"/>
                    <a:lumOff val="50000"/>
                  </a:schemeClr>
                </a:solidFill>
              </a:rPr>
              <a:t> in staat acht om </a:t>
            </a:r>
            <a:r>
              <a:rPr lang="nl-BE" sz="2000" u="sng" dirty="0">
                <a:solidFill>
                  <a:schemeClr val="tx1">
                    <a:lumMod val="50000"/>
                    <a:lumOff val="50000"/>
                  </a:schemeClr>
                </a:solidFill>
              </a:rPr>
              <a:t>veerkrachtig</a:t>
            </a:r>
            <a:r>
              <a:rPr lang="nl-BE" sz="2000" dirty="0">
                <a:solidFill>
                  <a:schemeClr val="tx1">
                    <a:lumMod val="50000"/>
                    <a:lumOff val="50000"/>
                  </a:schemeClr>
                </a:solidFill>
              </a:rPr>
              <a:t> om te gaan met </a:t>
            </a:r>
            <a:r>
              <a:rPr lang="nl-BE" sz="2000" u="sng" dirty="0">
                <a:solidFill>
                  <a:schemeClr val="tx1">
                    <a:lumMod val="50000"/>
                    <a:lumOff val="50000"/>
                  </a:schemeClr>
                </a:solidFill>
              </a:rPr>
              <a:t>complexe situaties</a:t>
            </a:r>
            <a:r>
              <a:rPr lang="nl-BE" sz="2000" dirty="0">
                <a:solidFill>
                  <a:schemeClr val="tx1">
                    <a:lumMod val="50000"/>
                    <a:lumOff val="50000"/>
                  </a:schemeClr>
                </a:solidFill>
              </a:rPr>
              <a:t> in het leven</a:t>
            </a:r>
            <a:br>
              <a:rPr lang="nl-BE" sz="2000" dirty="0">
                <a:solidFill>
                  <a:schemeClr val="tx1">
                    <a:lumMod val="50000"/>
                    <a:lumOff val="50000"/>
                  </a:schemeClr>
                </a:solidFill>
              </a:rPr>
            </a:br>
            <a:endParaRPr lang="nl-BE" sz="2000" dirty="0">
              <a:solidFill>
                <a:schemeClr val="tx1">
                  <a:lumMod val="50000"/>
                  <a:lumOff val="50000"/>
                </a:schemeClr>
              </a:solidFill>
            </a:endParaRPr>
          </a:p>
          <a:p>
            <a:pPr marL="0" indent="0">
              <a:buNone/>
            </a:pPr>
            <a:endParaRPr lang="nl-BE" sz="2400" b="1" i="1" dirty="0">
              <a:solidFill>
                <a:schemeClr val="tx1">
                  <a:lumMod val="50000"/>
                  <a:lumOff val="50000"/>
                </a:schemeClr>
              </a:solidFill>
              <a:latin typeface="+mj-lt"/>
            </a:endParaRPr>
          </a:p>
        </p:txBody>
      </p:sp>
      <p:sp>
        <p:nvSpPr>
          <p:cNvPr id="5" name="Rectangle 4"/>
          <p:cNvSpPr txBox="1">
            <a:spLocks noChangeArrowheads="1"/>
          </p:cNvSpPr>
          <p:nvPr/>
        </p:nvSpPr>
        <p:spPr bwMode="auto">
          <a:xfrm>
            <a:off x="480610" y="-20538"/>
            <a:ext cx="7907814" cy="7126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Trebuchet MS" pitchFamily="34" charset="0"/>
                <a:cs typeface="Arial" charset="0"/>
              </a:defRPr>
            </a:lvl2pPr>
            <a:lvl3pPr algn="l" rtl="0" eaLnBrk="0" fontAlgn="base" hangingPunct="0">
              <a:spcBef>
                <a:spcPct val="0"/>
              </a:spcBef>
              <a:spcAft>
                <a:spcPct val="0"/>
              </a:spcAft>
              <a:defRPr sz="3000">
                <a:solidFill>
                  <a:schemeClr val="bg1"/>
                </a:solidFill>
                <a:latin typeface="Trebuchet MS" pitchFamily="34" charset="0"/>
                <a:cs typeface="Arial" charset="0"/>
              </a:defRPr>
            </a:lvl3pPr>
            <a:lvl4pPr algn="l" rtl="0" eaLnBrk="0" fontAlgn="base" hangingPunct="0">
              <a:spcBef>
                <a:spcPct val="0"/>
              </a:spcBef>
              <a:spcAft>
                <a:spcPct val="0"/>
              </a:spcAft>
              <a:defRPr sz="3000">
                <a:solidFill>
                  <a:schemeClr val="bg1"/>
                </a:solidFill>
                <a:latin typeface="Trebuchet MS" pitchFamily="34" charset="0"/>
                <a:cs typeface="Arial" charset="0"/>
              </a:defRPr>
            </a:lvl4pPr>
            <a:lvl5pPr algn="l" rtl="0" eaLnBrk="0" fontAlgn="base" hangingPunct="0">
              <a:spcBef>
                <a:spcPct val="0"/>
              </a:spcBef>
              <a:spcAft>
                <a:spcPct val="0"/>
              </a:spcAft>
              <a:defRPr sz="3000">
                <a:solidFill>
                  <a:schemeClr val="bg1"/>
                </a:solidFill>
                <a:latin typeface="Trebuchet MS" pitchFamily="34" charset="0"/>
                <a:cs typeface="Arial" charset="0"/>
              </a:defRPr>
            </a:lvl5pPr>
            <a:lvl6pPr marL="457200" algn="l" rtl="0" fontAlgn="base">
              <a:spcBef>
                <a:spcPct val="0"/>
              </a:spcBef>
              <a:spcAft>
                <a:spcPct val="0"/>
              </a:spcAft>
              <a:defRPr sz="3000">
                <a:solidFill>
                  <a:schemeClr val="bg1"/>
                </a:solidFill>
                <a:latin typeface="Trebuchet MS" pitchFamily="34" charset="0"/>
                <a:cs typeface="Arial" charset="0"/>
              </a:defRPr>
            </a:lvl6pPr>
            <a:lvl7pPr marL="914400" algn="l" rtl="0" fontAlgn="base">
              <a:spcBef>
                <a:spcPct val="0"/>
              </a:spcBef>
              <a:spcAft>
                <a:spcPct val="0"/>
              </a:spcAft>
              <a:defRPr sz="3000">
                <a:solidFill>
                  <a:schemeClr val="bg1"/>
                </a:solidFill>
                <a:latin typeface="Trebuchet MS" pitchFamily="34" charset="0"/>
                <a:cs typeface="Arial" charset="0"/>
              </a:defRPr>
            </a:lvl7pPr>
            <a:lvl8pPr marL="1371600" algn="l" rtl="0" fontAlgn="base">
              <a:spcBef>
                <a:spcPct val="0"/>
              </a:spcBef>
              <a:spcAft>
                <a:spcPct val="0"/>
              </a:spcAft>
              <a:defRPr sz="3000">
                <a:solidFill>
                  <a:schemeClr val="bg1"/>
                </a:solidFill>
                <a:latin typeface="Trebuchet MS" pitchFamily="34" charset="0"/>
                <a:cs typeface="Arial" charset="0"/>
              </a:defRPr>
            </a:lvl8pPr>
            <a:lvl9pPr marL="1828800" algn="l" rtl="0" fontAlgn="base">
              <a:spcBef>
                <a:spcPct val="0"/>
              </a:spcBef>
              <a:spcAft>
                <a:spcPct val="0"/>
              </a:spcAft>
              <a:defRPr sz="3000">
                <a:solidFill>
                  <a:schemeClr val="bg1"/>
                </a:solidFill>
                <a:latin typeface="Trebuchet MS" pitchFamily="34" charset="0"/>
                <a:cs typeface="Arial" charset="0"/>
              </a:defRPr>
            </a:lvl9pPr>
          </a:lstStyle>
          <a:p>
            <a:pPr eaLnBrk="1" hangingPunct="1"/>
            <a:r>
              <a:rPr lang="nl-NL" sz="2400" b="1" dirty="0"/>
              <a:t>Nieuwe benadering uit Nederland</a:t>
            </a:r>
          </a:p>
        </p:txBody>
      </p:sp>
      <p:sp>
        <p:nvSpPr>
          <p:cNvPr id="2" name="Tekstvak 1"/>
          <p:cNvSpPr txBox="1"/>
          <p:nvPr/>
        </p:nvSpPr>
        <p:spPr>
          <a:xfrm>
            <a:off x="857055" y="4766179"/>
            <a:ext cx="6696744" cy="261610"/>
          </a:xfrm>
          <a:prstGeom prst="rect">
            <a:avLst/>
          </a:prstGeom>
          <a:noFill/>
        </p:spPr>
        <p:txBody>
          <a:bodyPr wrap="square" rtlCol="0">
            <a:spAutoFit/>
          </a:bodyPr>
          <a:lstStyle/>
          <a:p>
            <a:r>
              <a:rPr lang="nl-BE" sz="1100" dirty="0"/>
              <a:t>Huber, M.; </a:t>
            </a:r>
            <a:r>
              <a:rPr lang="nl-BE" sz="1100" dirty="0" err="1"/>
              <a:t>Knottnerus</a:t>
            </a:r>
            <a:r>
              <a:rPr lang="nl-BE" sz="1100" dirty="0"/>
              <a:t>, J.A.; Green, L. et al. </a:t>
            </a:r>
            <a:r>
              <a:rPr lang="en-US" sz="1100" dirty="0"/>
              <a:t>How should we define health? </a:t>
            </a:r>
            <a:r>
              <a:rPr lang="nl-BE" sz="1100" dirty="0"/>
              <a:t>BMJ 2011; 343:d4163 </a:t>
            </a:r>
            <a:endParaRPr lang="en-US" sz="1100" dirty="0"/>
          </a:p>
        </p:txBody>
      </p:sp>
    </p:spTree>
    <p:extLst>
      <p:ext uri="{BB962C8B-B14F-4D97-AF65-F5344CB8AC3E}">
        <p14:creationId xmlns:p14="http://schemas.microsoft.com/office/powerpoint/2010/main" val="4149914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p:cNvSpPr txBox="1"/>
          <p:nvPr/>
        </p:nvSpPr>
        <p:spPr>
          <a:xfrm>
            <a:off x="0" y="739020"/>
            <a:ext cx="9144000" cy="7017306"/>
          </a:xfrm>
          <a:prstGeom prst="rect">
            <a:avLst/>
          </a:prstGeom>
          <a:solidFill>
            <a:schemeClr val="bg1"/>
          </a:solidFill>
        </p:spPr>
        <p:txBody>
          <a:bodyPr wrap="square" rtlCol="0">
            <a:spAutoFit/>
          </a:bodyPr>
          <a:lstStyle/>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en-US" dirty="0"/>
          </a:p>
        </p:txBody>
      </p:sp>
      <p:pic>
        <p:nvPicPr>
          <p:cNvPr id="12" name="Tijdelijke aanduiding voor inhoud 11"/>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32692" y="1203598"/>
            <a:ext cx="3334000" cy="3594100"/>
          </a:xfrm>
          <a:prstGeom prst="rect">
            <a:avLst/>
          </a:prstGeom>
        </p:spPr>
      </p:pic>
      <p:sp>
        <p:nvSpPr>
          <p:cNvPr id="20" name="Tekstvak 19"/>
          <p:cNvSpPr txBox="1"/>
          <p:nvPr/>
        </p:nvSpPr>
        <p:spPr>
          <a:xfrm>
            <a:off x="539552" y="387991"/>
            <a:ext cx="2520280" cy="369332"/>
          </a:xfrm>
          <a:prstGeom prst="rect">
            <a:avLst/>
          </a:prstGeom>
          <a:noFill/>
        </p:spPr>
        <p:txBody>
          <a:bodyPr wrap="square" rtlCol="0">
            <a:spAutoFit/>
          </a:bodyPr>
          <a:lstStyle/>
          <a:p>
            <a:endParaRPr lang="nl-BE" dirty="0"/>
          </a:p>
        </p:txBody>
      </p:sp>
      <p:sp>
        <p:nvSpPr>
          <p:cNvPr id="11" name="Tekstvak 10"/>
          <p:cNvSpPr txBox="1"/>
          <p:nvPr/>
        </p:nvSpPr>
        <p:spPr>
          <a:xfrm>
            <a:off x="3635896" y="757323"/>
            <a:ext cx="5256584" cy="4247317"/>
          </a:xfrm>
          <a:prstGeom prst="rect">
            <a:avLst/>
          </a:prstGeom>
          <a:noFill/>
        </p:spPr>
        <p:txBody>
          <a:bodyPr wrap="square" rtlCol="0">
            <a:spAutoFit/>
          </a:bodyPr>
          <a:lstStyle/>
          <a:p>
            <a:r>
              <a:rPr lang="nl-BE" dirty="0">
                <a:solidFill>
                  <a:schemeClr val="tx1">
                    <a:lumMod val="65000"/>
                    <a:lumOff val="35000"/>
                  </a:schemeClr>
                </a:solidFill>
              </a:rPr>
              <a:t>Gezondheid in spinnenweb gaat verder dan </a:t>
            </a:r>
            <a:r>
              <a:rPr lang="nl-BE" dirty="0" smtClean="0">
                <a:solidFill>
                  <a:schemeClr val="tx1">
                    <a:lumMod val="65000"/>
                    <a:lumOff val="35000"/>
                  </a:schemeClr>
                </a:solidFill>
              </a:rPr>
              <a:t>bio-</a:t>
            </a:r>
            <a:r>
              <a:rPr lang="nl-BE" dirty="0" err="1" smtClean="0">
                <a:solidFill>
                  <a:schemeClr val="tx1">
                    <a:lumMod val="65000"/>
                    <a:lumOff val="35000"/>
                  </a:schemeClr>
                </a:solidFill>
              </a:rPr>
              <a:t>psycho</a:t>
            </a:r>
            <a:r>
              <a:rPr lang="nl-BE" dirty="0" smtClean="0">
                <a:solidFill>
                  <a:schemeClr val="tx1">
                    <a:lumMod val="65000"/>
                    <a:lumOff val="35000"/>
                  </a:schemeClr>
                </a:solidFill>
              </a:rPr>
              <a:t>-sociaal welzijn</a:t>
            </a:r>
            <a:br>
              <a:rPr lang="nl-BE" dirty="0" smtClean="0">
                <a:solidFill>
                  <a:schemeClr val="tx1">
                    <a:lumMod val="65000"/>
                    <a:lumOff val="35000"/>
                  </a:schemeClr>
                </a:solidFill>
              </a:rPr>
            </a:br>
            <a:endParaRPr lang="nl-BE" dirty="0">
              <a:solidFill>
                <a:schemeClr val="tx1">
                  <a:lumMod val="65000"/>
                  <a:lumOff val="35000"/>
                </a:schemeClr>
              </a:solidFill>
            </a:endParaRPr>
          </a:p>
          <a:p>
            <a:r>
              <a:rPr lang="nl-BE" dirty="0" smtClean="0">
                <a:solidFill>
                  <a:schemeClr val="tx1">
                    <a:lumMod val="65000"/>
                    <a:lumOff val="35000"/>
                  </a:schemeClr>
                </a:solidFill>
              </a:rPr>
              <a:t>6 dimensies:</a:t>
            </a:r>
          </a:p>
          <a:p>
            <a:pPr marL="285750" indent="-285750">
              <a:buFont typeface="Arial" panose="020B0604020202020204" pitchFamily="34" charset="0"/>
              <a:buChar char="•"/>
            </a:pPr>
            <a:r>
              <a:rPr lang="nl-BE" dirty="0" smtClean="0">
                <a:solidFill>
                  <a:schemeClr val="tx1">
                    <a:lumMod val="65000"/>
                    <a:lumOff val="35000"/>
                  </a:schemeClr>
                </a:solidFill>
              </a:rPr>
              <a:t>lichaamsfuncties</a:t>
            </a:r>
          </a:p>
          <a:p>
            <a:pPr marL="285750" indent="-285750">
              <a:buFont typeface="Arial" panose="020B0604020202020204" pitchFamily="34" charset="0"/>
              <a:buChar char="•"/>
            </a:pPr>
            <a:r>
              <a:rPr lang="nl-BE" dirty="0" smtClean="0">
                <a:solidFill>
                  <a:schemeClr val="tx1">
                    <a:lumMod val="65000"/>
                    <a:lumOff val="35000"/>
                  </a:schemeClr>
                </a:solidFill>
              </a:rPr>
              <a:t>mentaal welbevinden</a:t>
            </a:r>
          </a:p>
          <a:p>
            <a:pPr marL="285750" indent="-285750">
              <a:buFont typeface="Arial" panose="020B0604020202020204" pitchFamily="34" charset="0"/>
              <a:buChar char="•"/>
            </a:pPr>
            <a:r>
              <a:rPr lang="nl-BE" dirty="0" smtClean="0">
                <a:solidFill>
                  <a:schemeClr val="tx1">
                    <a:lumMod val="65000"/>
                    <a:lumOff val="35000"/>
                  </a:schemeClr>
                </a:solidFill>
              </a:rPr>
              <a:t>spiritueel-existentieel (zin)</a:t>
            </a:r>
          </a:p>
          <a:p>
            <a:pPr marL="285750" indent="-285750">
              <a:buFont typeface="Arial" panose="020B0604020202020204" pitchFamily="34" charset="0"/>
              <a:buChar char="•"/>
            </a:pPr>
            <a:r>
              <a:rPr lang="nl-BE" dirty="0" smtClean="0">
                <a:solidFill>
                  <a:schemeClr val="tx1">
                    <a:lumMod val="65000"/>
                    <a:lumOff val="35000"/>
                  </a:schemeClr>
                </a:solidFill>
              </a:rPr>
              <a:t>kwaliteit van leven</a:t>
            </a:r>
          </a:p>
          <a:p>
            <a:pPr marL="285750" indent="-285750">
              <a:buFont typeface="Arial" panose="020B0604020202020204" pitchFamily="34" charset="0"/>
              <a:buChar char="•"/>
            </a:pPr>
            <a:r>
              <a:rPr lang="nl-BE" dirty="0" smtClean="0">
                <a:solidFill>
                  <a:schemeClr val="tx1">
                    <a:lumMod val="65000"/>
                    <a:lumOff val="35000"/>
                  </a:schemeClr>
                </a:solidFill>
              </a:rPr>
              <a:t>sociaal-maatschappelijk participeren</a:t>
            </a:r>
          </a:p>
          <a:p>
            <a:pPr marL="285750" indent="-285750">
              <a:buFont typeface="Arial" panose="020B0604020202020204" pitchFamily="34" charset="0"/>
              <a:buChar char="•"/>
            </a:pPr>
            <a:r>
              <a:rPr lang="nl-BE" dirty="0" smtClean="0">
                <a:solidFill>
                  <a:schemeClr val="tx1">
                    <a:lumMod val="65000"/>
                    <a:lumOff val="35000"/>
                  </a:schemeClr>
                </a:solidFill>
              </a:rPr>
              <a:t>dagelijks functioneren</a:t>
            </a:r>
          </a:p>
          <a:p>
            <a:endParaRPr lang="nl-BE" dirty="0" smtClean="0">
              <a:solidFill>
                <a:schemeClr val="tx1">
                  <a:lumMod val="65000"/>
                  <a:lumOff val="35000"/>
                </a:schemeClr>
              </a:solidFill>
            </a:endParaRPr>
          </a:p>
          <a:p>
            <a:r>
              <a:rPr lang="nl-BE" dirty="0" smtClean="0">
                <a:solidFill>
                  <a:schemeClr val="tx1">
                    <a:lumMod val="65000"/>
                    <a:lumOff val="35000"/>
                  </a:schemeClr>
                </a:solidFill>
              </a:rPr>
              <a:t/>
            </a:r>
            <a:br>
              <a:rPr lang="nl-BE" dirty="0" smtClean="0">
                <a:solidFill>
                  <a:schemeClr val="tx1">
                    <a:lumMod val="65000"/>
                    <a:lumOff val="35000"/>
                  </a:schemeClr>
                </a:solidFill>
              </a:rPr>
            </a:br>
            <a:r>
              <a:rPr lang="nl-BE" dirty="0" smtClean="0">
                <a:solidFill>
                  <a:schemeClr val="tx1">
                    <a:lumMod val="65000"/>
                    <a:lumOff val="35000"/>
                  </a:schemeClr>
                </a:solidFill>
              </a:rPr>
              <a:t>‘volledig’ welzijn is geen vereiste om zich gezond te voelen</a:t>
            </a:r>
            <a:br>
              <a:rPr lang="nl-BE" dirty="0" smtClean="0">
                <a:solidFill>
                  <a:schemeClr val="tx1">
                    <a:lumMod val="65000"/>
                    <a:lumOff val="35000"/>
                  </a:schemeClr>
                </a:solidFill>
              </a:rPr>
            </a:br>
            <a:endParaRPr lang="nl-BE" dirty="0" smtClean="0">
              <a:solidFill>
                <a:schemeClr val="tx1">
                  <a:lumMod val="65000"/>
                  <a:lumOff val="35000"/>
                </a:schemeClr>
              </a:solidFill>
            </a:endParaRPr>
          </a:p>
        </p:txBody>
      </p:sp>
      <p:sp>
        <p:nvSpPr>
          <p:cNvPr id="8" name="Rectangle 4"/>
          <p:cNvSpPr txBox="1">
            <a:spLocks noGrp="1" noChangeArrowheads="1"/>
          </p:cNvSpPr>
          <p:nvPr>
            <p:ph type="title"/>
          </p:nvPr>
        </p:nvSpPr>
        <p:spPr bwMode="auto">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Trebuchet MS" pitchFamily="34" charset="0"/>
                <a:cs typeface="Arial" charset="0"/>
              </a:defRPr>
            </a:lvl2pPr>
            <a:lvl3pPr algn="l" rtl="0" eaLnBrk="0" fontAlgn="base" hangingPunct="0">
              <a:spcBef>
                <a:spcPct val="0"/>
              </a:spcBef>
              <a:spcAft>
                <a:spcPct val="0"/>
              </a:spcAft>
              <a:defRPr sz="3000">
                <a:solidFill>
                  <a:schemeClr val="bg1"/>
                </a:solidFill>
                <a:latin typeface="Trebuchet MS" pitchFamily="34" charset="0"/>
                <a:cs typeface="Arial" charset="0"/>
              </a:defRPr>
            </a:lvl3pPr>
            <a:lvl4pPr algn="l" rtl="0" eaLnBrk="0" fontAlgn="base" hangingPunct="0">
              <a:spcBef>
                <a:spcPct val="0"/>
              </a:spcBef>
              <a:spcAft>
                <a:spcPct val="0"/>
              </a:spcAft>
              <a:defRPr sz="3000">
                <a:solidFill>
                  <a:schemeClr val="bg1"/>
                </a:solidFill>
                <a:latin typeface="Trebuchet MS" pitchFamily="34" charset="0"/>
                <a:cs typeface="Arial" charset="0"/>
              </a:defRPr>
            </a:lvl4pPr>
            <a:lvl5pPr algn="l" rtl="0" eaLnBrk="0" fontAlgn="base" hangingPunct="0">
              <a:spcBef>
                <a:spcPct val="0"/>
              </a:spcBef>
              <a:spcAft>
                <a:spcPct val="0"/>
              </a:spcAft>
              <a:defRPr sz="3000">
                <a:solidFill>
                  <a:schemeClr val="bg1"/>
                </a:solidFill>
                <a:latin typeface="Trebuchet MS" pitchFamily="34" charset="0"/>
                <a:cs typeface="Arial" charset="0"/>
              </a:defRPr>
            </a:lvl5pPr>
            <a:lvl6pPr marL="457200" algn="l" rtl="0" fontAlgn="base">
              <a:spcBef>
                <a:spcPct val="0"/>
              </a:spcBef>
              <a:spcAft>
                <a:spcPct val="0"/>
              </a:spcAft>
              <a:defRPr sz="3000">
                <a:solidFill>
                  <a:schemeClr val="bg1"/>
                </a:solidFill>
                <a:latin typeface="Trebuchet MS" pitchFamily="34" charset="0"/>
                <a:cs typeface="Arial" charset="0"/>
              </a:defRPr>
            </a:lvl6pPr>
            <a:lvl7pPr marL="914400" algn="l" rtl="0" fontAlgn="base">
              <a:spcBef>
                <a:spcPct val="0"/>
              </a:spcBef>
              <a:spcAft>
                <a:spcPct val="0"/>
              </a:spcAft>
              <a:defRPr sz="3000">
                <a:solidFill>
                  <a:schemeClr val="bg1"/>
                </a:solidFill>
                <a:latin typeface="Trebuchet MS" pitchFamily="34" charset="0"/>
                <a:cs typeface="Arial" charset="0"/>
              </a:defRPr>
            </a:lvl7pPr>
            <a:lvl8pPr marL="1371600" algn="l" rtl="0" fontAlgn="base">
              <a:spcBef>
                <a:spcPct val="0"/>
              </a:spcBef>
              <a:spcAft>
                <a:spcPct val="0"/>
              </a:spcAft>
              <a:defRPr sz="3000">
                <a:solidFill>
                  <a:schemeClr val="bg1"/>
                </a:solidFill>
                <a:latin typeface="Trebuchet MS" pitchFamily="34" charset="0"/>
                <a:cs typeface="Arial" charset="0"/>
              </a:defRPr>
            </a:lvl8pPr>
            <a:lvl9pPr marL="1828800" algn="l" rtl="0" fontAlgn="base">
              <a:spcBef>
                <a:spcPct val="0"/>
              </a:spcBef>
              <a:spcAft>
                <a:spcPct val="0"/>
              </a:spcAft>
              <a:defRPr sz="3000">
                <a:solidFill>
                  <a:schemeClr val="bg1"/>
                </a:solidFill>
                <a:latin typeface="Trebuchet MS" pitchFamily="34" charset="0"/>
                <a:cs typeface="Arial" charset="0"/>
              </a:defRPr>
            </a:lvl9pPr>
          </a:lstStyle>
          <a:p>
            <a:pPr eaLnBrk="1" hangingPunct="1"/>
            <a:r>
              <a:rPr lang="nl-NL" sz="2400" kern="0" dirty="0" smtClean="0"/>
              <a:t>Resultaat empirisch onderzoek = spinnenweb</a:t>
            </a:r>
          </a:p>
        </p:txBody>
      </p:sp>
    </p:spTree>
    <p:extLst>
      <p:ext uri="{BB962C8B-B14F-4D97-AF65-F5344CB8AC3E}">
        <p14:creationId xmlns:p14="http://schemas.microsoft.com/office/powerpoint/2010/main" val="2724294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kstvak 24"/>
          <p:cNvSpPr txBox="1"/>
          <p:nvPr/>
        </p:nvSpPr>
        <p:spPr>
          <a:xfrm>
            <a:off x="0" y="23833"/>
            <a:ext cx="9144000" cy="7017306"/>
          </a:xfrm>
          <a:prstGeom prst="rect">
            <a:avLst/>
          </a:prstGeom>
          <a:solidFill>
            <a:schemeClr val="bg1"/>
          </a:solidFill>
        </p:spPr>
        <p:txBody>
          <a:bodyPr wrap="square" rtlCol="0">
            <a:spAutoFit/>
          </a:bodyPr>
          <a:lstStyle/>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en-US" dirty="0"/>
          </a:p>
        </p:txBody>
      </p:sp>
      <p:sp>
        <p:nvSpPr>
          <p:cNvPr id="2" name="Titel 1"/>
          <p:cNvSpPr>
            <a:spLocks noGrp="1"/>
          </p:cNvSpPr>
          <p:nvPr>
            <p:ph type="title"/>
          </p:nvPr>
        </p:nvSpPr>
        <p:spPr/>
        <p:txBody>
          <a:bodyPr/>
          <a:lstStyle/>
          <a:p>
            <a:endParaRPr lang="en-US"/>
          </a:p>
        </p:txBody>
      </p:sp>
      <p:pic>
        <p:nvPicPr>
          <p:cNvPr id="5" name="Tijdelijke aanduiding voor inhoud 11"/>
          <p:cNvPicPr>
            <a:picLocks noChangeAspect="1"/>
          </p:cNvPicPr>
          <p:nvPr/>
        </p:nvPicPr>
        <p:blipFill rotWithShape="1">
          <a:blip r:embed="rId2" cstate="print">
            <a:extLst>
              <a:ext uri="{28A0092B-C50C-407E-A947-70E740481C1C}">
                <a14:useLocalDpi xmlns:a14="http://schemas.microsoft.com/office/drawing/2010/main" val="0"/>
              </a:ext>
            </a:extLst>
          </a:blip>
          <a:srcRect l="21304" t="16079" r="17219" b="17152"/>
          <a:stretch/>
        </p:blipFill>
        <p:spPr>
          <a:xfrm>
            <a:off x="3606273" y="915566"/>
            <a:ext cx="2684418" cy="3142945"/>
          </a:xfrm>
          <a:prstGeom prst="rect">
            <a:avLst/>
          </a:prstGeom>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9858" y="1347614"/>
            <a:ext cx="612349" cy="5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5284676" y="-20538"/>
            <a:ext cx="1435967" cy="261610"/>
          </a:xfrm>
          <a:prstGeom prst="rect">
            <a:avLst/>
          </a:prstGeom>
          <a:noFill/>
        </p:spPr>
        <p:txBody>
          <a:bodyPr wrap="square" rtlCol="0">
            <a:spAutoFit/>
          </a:bodyPr>
          <a:lstStyle/>
          <a:p>
            <a:r>
              <a:rPr lang="nl-BE" sz="1100" b="1" dirty="0" err="1" smtClean="0">
                <a:solidFill>
                  <a:schemeClr val="tx1">
                    <a:lumMod val="65000"/>
                    <a:lumOff val="35000"/>
                  </a:schemeClr>
                </a:solidFill>
              </a:rPr>
              <a:t>Lichaamfuncties</a:t>
            </a:r>
            <a:endParaRPr lang="nl-BE" sz="1100" b="1" dirty="0">
              <a:solidFill>
                <a:schemeClr val="tx1">
                  <a:lumMod val="65000"/>
                  <a:lumOff val="35000"/>
                </a:schemeClr>
              </a:solidFill>
            </a:endParaRPr>
          </a:p>
        </p:txBody>
      </p:sp>
      <p:sp>
        <p:nvSpPr>
          <p:cNvPr id="8" name="Tekstvak 7"/>
          <p:cNvSpPr txBox="1"/>
          <p:nvPr/>
        </p:nvSpPr>
        <p:spPr>
          <a:xfrm>
            <a:off x="6963073" y="1203598"/>
            <a:ext cx="1281335" cy="430887"/>
          </a:xfrm>
          <a:prstGeom prst="rect">
            <a:avLst/>
          </a:prstGeom>
          <a:noFill/>
        </p:spPr>
        <p:txBody>
          <a:bodyPr wrap="square" rtlCol="0">
            <a:spAutoFit/>
          </a:bodyPr>
          <a:lstStyle/>
          <a:p>
            <a:r>
              <a:rPr lang="nl-BE" sz="1100" b="1" dirty="0" smtClean="0">
                <a:solidFill>
                  <a:schemeClr val="tx1">
                    <a:lumMod val="65000"/>
                    <a:lumOff val="35000"/>
                  </a:schemeClr>
                </a:solidFill>
              </a:rPr>
              <a:t>Mentaal welbevinden</a:t>
            </a:r>
            <a:endParaRPr lang="nl-BE" sz="1100" b="1" dirty="0">
              <a:solidFill>
                <a:schemeClr val="tx1">
                  <a:lumMod val="65000"/>
                  <a:lumOff val="35000"/>
                </a:schemeClr>
              </a:solidFill>
            </a:endParaRPr>
          </a:p>
        </p:txBody>
      </p:sp>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9379" y="3310032"/>
            <a:ext cx="616877" cy="57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vak 9"/>
          <p:cNvSpPr txBox="1"/>
          <p:nvPr/>
        </p:nvSpPr>
        <p:spPr>
          <a:xfrm>
            <a:off x="6952128" y="3288050"/>
            <a:ext cx="932240" cy="261610"/>
          </a:xfrm>
          <a:prstGeom prst="rect">
            <a:avLst/>
          </a:prstGeom>
          <a:noFill/>
        </p:spPr>
        <p:txBody>
          <a:bodyPr wrap="square" rtlCol="0">
            <a:spAutoFit/>
          </a:bodyPr>
          <a:lstStyle/>
          <a:p>
            <a:r>
              <a:rPr lang="nl-BE" sz="1100" b="1" dirty="0" smtClean="0">
                <a:solidFill>
                  <a:schemeClr val="tx1">
                    <a:lumMod val="65000"/>
                    <a:lumOff val="35000"/>
                  </a:schemeClr>
                </a:solidFill>
              </a:rPr>
              <a:t>Zingeving</a:t>
            </a:r>
            <a:endParaRPr lang="nl-BE" sz="1100" b="1" dirty="0">
              <a:solidFill>
                <a:schemeClr val="tx1">
                  <a:lumMod val="65000"/>
                  <a:lumOff val="35000"/>
                </a:schemeClr>
              </a:solidFill>
            </a:endParaRPr>
          </a:p>
        </p:txBody>
      </p:sp>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0038" y="4011910"/>
            <a:ext cx="556887" cy="60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kstvak 11"/>
          <p:cNvSpPr txBox="1"/>
          <p:nvPr/>
        </p:nvSpPr>
        <p:spPr>
          <a:xfrm flipH="1">
            <a:off x="5284676" y="3651870"/>
            <a:ext cx="1231540" cy="430887"/>
          </a:xfrm>
          <a:prstGeom prst="rect">
            <a:avLst/>
          </a:prstGeom>
          <a:noFill/>
        </p:spPr>
        <p:txBody>
          <a:bodyPr wrap="square" rtlCol="0">
            <a:spAutoFit/>
          </a:bodyPr>
          <a:lstStyle/>
          <a:p>
            <a:r>
              <a:rPr lang="nl-BE" sz="1100" b="1" dirty="0" smtClean="0">
                <a:solidFill>
                  <a:schemeClr val="tx1">
                    <a:lumMod val="65000"/>
                    <a:lumOff val="35000"/>
                  </a:schemeClr>
                </a:solidFill>
              </a:rPr>
              <a:t>Kwaliteit van leven</a:t>
            </a:r>
            <a:endParaRPr lang="nl-BE" sz="1100" b="1" dirty="0">
              <a:solidFill>
                <a:schemeClr val="tx1">
                  <a:lumMod val="65000"/>
                  <a:lumOff val="35000"/>
                </a:schemeClr>
              </a:solidFill>
            </a:endParaRPr>
          </a:p>
        </p:txBody>
      </p:sp>
      <p:pic>
        <p:nvPicPr>
          <p:cNvPr id="13"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6811" y="3216042"/>
            <a:ext cx="560284" cy="56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vak 13"/>
          <p:cNvSpPr txBox="1"/>
          <p:nvPr/>
        </p:nvSpPr>
        <p:spPr>
          <a:xfrm>
            <a:off x="1043608" y="3216042"/>
            <a:ext cx="1808469" cy="415498"/>
          </a:xfrm>
          <a:prstGeom prst="rect">
            <a:avLst/>
          </a:prstGeom>
          <a:noFill/>
        </p:spPr>
        <p:txBody>
          <a:bodyPr wrap="square" rtlCol="0">
            <a:spAutoFit/>
          </a:bodyPr>
          <a:lstStyle/>
          <a:p>
            <a:r>
              <a:rPr lang="nl-BE" sz="1050" b="1" dirty="0" smtClean="0">
                <a:solidFill>
                  <a:schemeClr val="tx1">
                    <a:lumMod val="65000"/>
                    <a:lumOff val="35000"/>
                  </a:schemeClr>
                </a:solidFill>
              </a:rPr>
              <a:t>Sociaal maatschappelijk participeren</a:t>
            </a:r>
            <a:endParaRPr lang="nl-BE" sz="1050" b="1" dirty="0">
              <a:solidFill>
                <a:schemeClr val="tx1">
                  <a:lumMod val="65000"/>
                  <a:lumOff val="35000"/>
                </a:schemeClr>
              </a:solidFill>
            </a:endParaRPr>
          </a:p>
        </p:txBody>
      </p:sp>
      <p:pic>
        <p:nvPicPr>
          <p:cNvPr id="1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0020" y="1401496"/>
            <a:ext cx="573866" cy="55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kstvak 15"/>
          <p:cNvSpPr txBox="1"/>
          <p:nvPr/>
        </p:nvSpPr>
        <p:spPr>
          <a:xfrm>
            <a:off x="1074791" y="1487850"/>
            <a:ext cx="1736459" cy="261610"/>
          </a:xfrm>
          <a:prstGeom prst="rect">
            <a:avLst/>
          </a:prstGeom>
          <a:noFill/>
        </p:spPr>
        <p:txBody>
          <a:bodyPr wrap="square" rtlCol="0">
            <a:spAutoFit/>
          </a:bodyPr>
          <a:lstStyle/>
          <a:p>
            <a:r>
              <a:rPr lang="nl-BE" sz="1100" b="1" dirty="0" smtClean="0">
                <a:solidFill>
                  <a:schemeClr val="tx1">
                    <a:lumMod val="65000"/>
                    <a:lumOff val="35000"/>
                  </a:schemeClr>
                </a:solidFill>
              </a:rPr>
              <a:t>Dagelijks functioneren</a:t>
            </a:r>
            <a:endParaRPr lang="nl-BE" sz="1100" b="1" dirty="0">
              <a:solidFill>
                <a:schemeClr val="tx1">
                  <a:lumMod val="65000"/>
                  <a:lumOff val="35000"/>
                </a:schemeClr>
              </a:solidFill>
            </a:endParaRPr>
          </a:p>
        </p:txBody>
      </p:sp>
      <p:sp>
        <p:nvSpPr>
          <p:cNvPr id="17" name="Tekstvak 16"/>
          <p:cNvSpPr txBox="1"/>
          <p:nvPr/>
        </p:nvSpPr>
        <p:spPr>
          <a:xfrm>
            <a:off x="1043609" y="1703874"/>
            <a:ext cx="2808311" cy="1500411"/>
          </a:xfrm>
          <a:prstGeom prst="rect">
            <a:avLst/>
          </a:prstGeom>
          <a:noFill/>
        </p:spPr>
        <p:txBody>
          <a:bodyPr wrap="square" rtlCol="0">
            <a:spAutoFit/>
          </a:bodyPr>
          <a:lstStyle/>
          <a:p>
            <a:r>
              <a:rPr lang="nl-BE" sz="1050" dirty="0">
                <a:solidFill>
                  <a:srgbClr val="92D050"/>
                </a:solidFill>
              </a:rPr>
              <a:t>•</a:t>
            </a:r>
            <a:r>
              <a:rPr lang="nl-BE" sz="1050" dirty="0">
                <a:solidFill>
                  <a:schemeClr val="tx1">
                    <a:lumMod val="65000"/>
                    <a:lumOff val="35000"/>
                  </a:schemeClr>
                </a:solidFill>
              </a:rPr>
              <a:t>Zorgen voor jezelf</a:t>
            </a:r>
          </a:p>
          <a:p>
            <a:r>
              <a:rPr lang="nl-BE" sz="1050" dirty="0">
                <a:solidFill>
                  <a:schemeClr val="tx1">
                    <a:lumMod val="65000"/>
                    <a:lumOff val="35000"/>
                  </a:schemeClr>
                </a:solidFill>
              </a:rPr>
              <a:t>•Je grenzen kennen</a:t>
            </a:r>
          </a:p>
          <a:p>
            <a:r>
              <a:rPr lang="nl-BE" sz="1050" dirty="0">
                <a:solidFill>
                  <a:schemeClr val="tx1">
                    <a:lumMod val="65000"/>
                    <a:lumOff val="35000"/>
                  </a:schemeClr>
                </a:solidFill>
              </a:rPr>
              <a:t>•Kennis van gezondheid</a:t>
            </a:r>
          </a:p>
          <a:p>
            <a:r>
              <a:rPr lang="nl-BE" sz="1050" dirty="0">
                <a:solidFill>
                  <a:schemeClr val="tx1">
                    <a:lumMod val="65000"/>
                    <a:lumOff val="35000"/>
                  </a:schemeClr>
                </a:solidFill>
              </a:rPr>
              <a:t>•Omgaan met tijd</a:t>
            </a:r>
          </a:p>
          <a:p>
            <a:r>
              <a:rPr lang="nl-BE" sz="1050" dirty="0">
                <a:solidFill>
                  <a:schemeClr val="tx1">
                    <a:lumMod val="65000"/>
                    <a:lumOff val="35000"/>
                  </a:schemeClr>
                </a:solidFill>
              </a:rPr>
              <a:t>•Omgaan met geld</a:t>
            </a:r>
          </a:p>
          <a:p>
            <a:r>
              <a:rPr lang="nl-BE" sz="1050" dirty="0">
                <a:solidFill>
                  <a:schemeClr val="tx1">
                    <a:lumMod val="65000"/>
                    <a:lumOff val="35000"/>
                  </a:schemeClr>
                </a:solidFill>
              </a:rPr>
              <a:t>•Kunnen werken</a:t>
            </a:r>
          </a:p>
          <a:p>
            <a:r>
              <a:rPr lang="nl-BE" sz="1050" dirty="0">
                <a:solidFill>
                  <a:schemeClr val="tx1">
                    <a:lumMod val="65000"/>
                    <a:lumOff val="35000"/>
                  </a:schemeClr>
                </a:solidFill>
              </a:rPr>
              <a:t>•Hulp kunnen vragen</a:t>
            </a:r>
          </a:p>
          <a:p>
            <a:endParaRPr lang="nl-BE" dirty="0"/>
          </a:p>
        </p:txBody>
      </p:sp>
      <p:sp>
        <p:nvSpPr>
          <p:cNvPr id="18" name="Tekstvak 17"/>
          <p:cNvSpPr txBox="1"/>
          <p:nvPr/>
        </p:nvSpPr>
        <p:spPr>
          <a:xfrm>
            <a:off x="1043608" y="3587839"/>
            <a:ext cx="2470889" cy="1500411"/>
          </a:xfrm>
          <a:prstGeom prst="rect">
            <a:avLst/>
          </a:prstGeom>
          <a:noFill/>
        </p:spPr>
        <p:txBody>
          <a:bodyPr wrap="square" rtlCol="0">
            <a:spAutoFit/>
          </a:bodyPr>
          <a:lstStyle/>
          <a:p>
            <a:r>
              <a:rPr lang="nl-BE" sz="1050" dirty="0">
                <a:solidFill>
                  <a:schemeClr val="accent6">
                    <a:lumMod val="75000"/>
                  </a:schemeClr>
                </a:solidFill>
              </a:rPr>
              <a:t>•</a:t>
            </a:r>
            <a:r>
              <a:rPr lang="nl-BE" sz="1050" dirty="0">
                <a:solidFill>
                  <a:schemeClr val="tx1">
                    <a:lumMod val="65000"/>
                    <a:lumOff val="35000"/>
                  </a:schemeClr>
                </a:solidFill>
              </a:rPr>
              <a:t>Sociale contacten</a:t>
            </a:r>
          </a:p>
          <a:p>
            <a:r>
              <a:rPr lang="nl-BE" sz="1050" dirty="0">
                <a:solidFill>
                  <a:schemeClr val="tx1">
                    <a:lumMod val="65000"/>
                    <a:lumOff val="35000"/>
                  </a:schemeClr>
                </a:solidFill>
              </a:rPr>
              <a:t>•Serieus genomen worden</a:t>
            </a:r>
          </a:p>
          <a:p>
            <a:r>
              <a:rPr lang="nl-BE" sz="1050" dirty="0">
                <a:solidFill>
                  <a:schemeClr val="tx1">
                    <a:lumMod val="65000"/>
                    <a:lumOff val="35000"/>
                  </a:schemeClr>
                </a:solidFill>
              </a:rPr>
              <a:t>•Samen leuke dingen doen</a:t>
            </a:r>
          </a:p>
          <a:p>
            <a:r>
              <a:rPr lang="nl-BE" sz="1050" dirty="0">
                <a:solidFill>
                  <a:schemeClr val="tx1">
                    <a:lumMod val="65000"/>
                    <a:lumOff val="35000"/>
                  </a:schemeClr>
                </a:solidFill>
              </a:rPr>
              <a:t>•Steun van anderen</a:t>
            </a:r>
          </a:p>
          <a:p>
            <a:r>
              <a:rPr lang="nl-BE" sz="1050" dirty="0">
                <a:solidFill>
                  <a:schemeClr val="tx1">
                    <a:lumMod val="65000"/>
                    <a:lumOff val="35000"/>
                  </a:schemeClr>
                </a:solidFill>
              </a:rPr>
              <a:t>•Erbij horen</a:t>
            </a:r>
          </a:p>
          <a:p>
            <a:r>
              <a:rPr lang="nl-BE" sz="1050" dirty="0">
                <a:solidFill>
                  <a:schemeClr val="tx1">
                    <a:lumMod val="65000"/>
                    <a:lumOff val="35000"/>
                  </a:schemeClr>
                </a:solidFill>
              </a:rPr>
              <a:t>•Zinvolle dingen doen</a:t>
            </a:r>
          </a:p>
          <a:p>
            <a:r>
              <a:rPr lang="nl-BE" sz="1050" dirty="0">
                <a:solidFill>
                  <a:schemeClr val="tx1">
                    <a:lumMod val="65000"/>
                    <a:lumOff val="35000"/>
                  </a:schemeClr>
                </a:solidFill>
              </a:rPr>
              <a:t>•Interesse in de maatschappij</a:t>
            </a:r>
          </a:p>
          <a:p>
            <a:endParaRPr lang="nl-BE" dirty="0">
              <a:solidFill>
                <a:schemeClr val="tx1">
                  <a:lumMod val="65000"/>
                  <a:lumOff val="35000"/>
                </a:schemeClr>
              </a:solidFill>
            </a:endParaRPr>
          </a:p>
        </p:txBody>
      </p:sp>
      <p:sp>
        <p:nvSpPr>
          <p:cNvPr id="19" name="Tekstvak 18"/>
          <p:cNvSpPr txBox="1"/>
          <p:nvPr/>
        </p:nvSpPr>
        <p:spPr>
          <a:xfrm>
            <a:off x="5284676" y="195486"/>
            <a:ext cx="1435967" cy="1223412"/>
          </a:xfrm>
          <a:prstGeom prst="rect">
            <a:avLst/>
          </a:prstGeom>
          <a:noFill/>
        </p:spPr>
        <p:txBody>
          <a:bodyPr wrap="square" rtlCol="0">
            <a:spAutoFit/>
          </a:bodyPr>
          <a:lstStyle/>
          <a:p>
            <a:r>
              <a:rPr lang="nl-BE" sz="1050" dirty="0">
                <a:solidFill>
                  <a:srgbClr val="FF0000"/>
                </a:solidFill>
              </a:rPr>
              <a:t>•</a:t>
            </a:r>
            <a:r>
              <a:rPr lang="nl-BE" sz="1050" dirty="0">
                <a:solidFill>
                  <a:schemeClr val="tx1">
                    <a:lumMod val="65000"/>
                    <a:lumOff val="35000"/>
                  </a:schemeClr>
                </a:solidFill>
              </a:rPr>
              <a:t>Je gezond voelen</a:t>
            </a:r>
          </a:p>
          <a:p>
            <a:r>
              <a:rPr lang="nl-BE" sz="1050" dirty="0">
                <a:solidFill>
                  <a:schemeClr val="tx1">
                    <a:lumMod val="65000"/>
                    <a:lumOff val="35000"/>
                  </a:schemeClr>
                </a:solidFill>
              </a:rPr>
              <a:t>•Fitheid</a:t>
            </a:r>
          </a:p>
          <a:p>
            <a:r>
              <a:rPr lang="nl-BE" sz="1050" dirty="0">
                <a:solidFill>
                  <a:schemeClr val="tx1">
                    <a:lumMod val="65000"/>
                    <a:lumOff val="35000"/>
                  </a:schemeClr>
                </a:solidFill>
              </a:rPr>
              <a:t>•Klachten en pijn</a:t>
            </a:r>
          </a:p>
          <a:p>
            <a:r>
              <a:rPr lang="nl-BE" sz="1050" dirty="0">
                <a:solidFill>
                  <a:schemeClr val="tx1">
                    <a:lumMod val="65000"/>
                    <a:lumOff val="35000"/>
                  </a:schemeClr>
                </a:solidFill>
              </a:rPr>
              <a:t>•Slapen</a:t>
            </a:r>
          </a:p>
          <a:p>
            <a:r>
              <a:rPr lang="nl-BE" sz="1050" dirty="0">
                <a:solidFill>
                  <a:schemeClr val="tx1">
                    <a:lumMod val="65000"/>
                    <a:lumOff val="35000"/>
                  </a:schemeClr>
                </a:solidFill>
              </a:rPr>
              <a:t>•Eten</a:t>
            </a:r>
          </a:p>
          <a:p>
            <a:r>
              <a:rPr lang="nl-BE" sz="1050" dirty="0">
                <a:solidFill>
                  <a:schemeClr val="tx1">
                    <a:lumMod val="65000"/>
                    <a:lumOff val="35000"/>
                  </a:schemeClr>
                </a:solidFill>
              </a:rPr>
              <a:t>•Conditie</a:t>
            </a:r>
          </a:p>
          <a:p>
            <a:r>
              <a:rPr lang="nl-BE" sz="1050" dirty="0">
                <a:solidFill>
                  <a:schemeClr val="tx1">
                    <a:lumMod val="65000"/>
                    <a:lumOff val="35000"/>
                  </a:schemeClr>
                </a:solidFill>
              </a:rPr>
              <a:t>•Bewegen</a:t>
            </a:r>
          </a:p>
        </p:txBody>
      </p:sp>
      <p:sp>
        <p:nvSpPr>
          <p:cNvPr id="20" name="Tekstvak 19"/>
          <p:cNvSpPr txBox="1"/>
          <p:nvPr/>
        </p:nvSpPr>
        <p:spPr>
          <a:xfrm>
            <a:off x="6963073" y="1559858"/>
            <a:ext cx="1929407" cy="1500411"/>
          </a:xfrm>
          <a:prstGeom prst="rect">
            <a:avLst/>
          </a:prstGeom>
          <a:noFill/>
        </p:spPr>
        <p:txBody>
          <a:bodyPr wrap="square" rtlCol="0">
            <a:spAutoFit/>
          </a:bodyPr>
          <a:lstStyle/>
          <a:p>
            <a:r>
              <a:rPr lang="nl-BE" sz="1050" dirty="0">
                <a:solidFill>
                  <a:srgbClr val="00B0F0"/>
                </a:solidFill>
              </a:rPr>
              <a:t>•</a:t>
            </a:r>
            <a:r>
              <a:rPr lang="nl-BE" sz="1050" dirty="0">
                <a:solidFill>
                  <a:schemeClr val="tx1">
                    <a:lumMod val="65000"/>
                    <a:lumOff val="35000"/>
                  </a:schemeClr>
                </a:solidFill>
              </a:rPr>
              <a:t>Onthouden</a:t>
            </a:r>
          </a:p>
          <a:p>
            <a:r>
              <a:rPr lang="nl-BE" sz="1050" dirty="0">
                <a:solidFill>
                  <a:schemeClr val="tx1">
                    <a:lumMod val="65000"/>
                    <a:lumOff val="35000"/>
                  </a:schemeClr>
                </a:solidFill>
              </a:rPr>
              <a:t>•Concentreren</a:t>
            </a:r>
          </a:p>
          <a:p>
            <a:r>
              <a:rPr lang="nl-BE" sz="1050" dirty="0">
                <a:solidFill>
                  <a:schemeClr val="tx1">
                    <a:lumMod val="65000"/>
                    <a:lumOff val="35000"/>
                  </a:schemeClr>
                </a:solidFill>
              </a:rPr>
              <a:t>•Communiceren</a:t>
            </a:r>
          </a:p>
          <a:p>
            <a:r>
              <a:rPr lang="nl-BE" sz="1050" dirty="0">
                <a:solidFill>
                  <a:schemeClr val="tx1">
                    <a:lumMod val="65000"/>
                    <a:lumOff val="35000"/>
                  </a:schemeClr>
                </a:solidFill>
              </a:rPr>
              <a:t>•Vrolijk zijn</a:t>
            </a:r>
          </a:p>
          <a:p>
            <a:r>
              <a:rPr lang="nl-BE" sz="1050" dirty="0">
                <a:solidFill>
                  <a:schemeClr val="tx1">
                    <a:lumMod val="65000"/>
                    <a:lumOff val="35000"/>
                  </a:schemeClr>
                </a:solidFill>
              </a:rPr>
              <a:t>•Jezelf accepteren</a:t>
            </a:r>
          </a:p>
          <a:p>
            <a:r>
              <a:rPr lang="nl-BE" sz="1050" dirty="0">
                <a:solidFill>
                  <a:schemeClr val="tx1">
                    <a:lumMod val="65000"/>
                    <a:lumOff val="35000"/>
                  </a:schemeClr>
                </a:solidFill>
              </a:rPr>
              <a:t>•Omgaan met verandering</a:t>
            </a:r>
          </a:p>
          <a:p>
            <a:r>
              <a:rPr lang="nl-BE" sz="1050" dirty="0">
                <a:solidFill>
                  <a:schemeClr val="tx1">
                    <a:lumMod val="65000"/>
                    <a:lumOff val="35000"/>
                  </a:schemeClr>
                </a:solidFill>
              </a:rPr>
              <a:t>•Gevoel van controle</a:t>
            </a:r>
          </a:p>
          <a:p>
            <a:endParaRPr lang="nl-BE" dirty="0"/>
          </a:p>
        </p:txBody>
      </p:sp>
      <p:sp>
        <p:nvSpPr>
          <p:cNvPr id="21" name="Tekstvak 20"/>
          <p:cNvSpPr txBox="1"/>
          <p:nvPr/>
        </p:nvSpPr>
        <p:spPr>
          <a:xfrm>
            <a:off x="6929558" y="3504074"/>
            <a:ext cx="1949475" cy="1500411"/>
          </a:xfrm>
          <a:prstGeom prst="rect">
            <a:avLst/>
          </a:prstGeom>
          <a:noFill/>
        </p:spPr>
        <p:txBody>
          <a:bodyPr wrap="square" rtlCol="0">
            <a:spAutoFit/>
          </a:bodyPr>
          <a:lstStyle/>
          <a:p>
            <a:r>
              <a:rPr lang="nl-BE" sz="1050" dirty="0">
                <a:solidFill>
                  <a:schemeClr val="tx1">
                    <a:lumMod val="65000"/>
                    <a:lumOff val="35000"/>
                  </a:schemeClr>
                </a:solidFill>
              </a:rPr>
              <a:t>•Zinvol leven</a:t>
            </a:r>
          </a:p>
          <a:p>
            <a:r>
              <a:rPr lang="nl-BE" sz="1050" dirty="0">
                <a:solidFill>
                  <a:schemeClr val="tx1">
                    <a:lumMod val="65000"/>
                    <a:lumOff val="35000"/>
                  </a:schemeClr>
                </a:solidFill>
              </a:rPr>
              <a:t>•Levenslust</a:t>
            </a:r>
          </a:p>
          <a:p>
            <a:r>
              <a:rPr lang="nl-BE" sz="1050" dirty="0">
                <a:solidFill>
                  <a:schemeClr val="tx1">
                    <a:lumMod val="65000"/>
                    <a:lumOff val="35000"/>
                  </a:schemeClr>
                </a:solidFill>
              </a:rPr>
              <a:t>•Idealen willen bereiken</a:t>
            </a:r>
          </a:p>
          <a:p>
            <a:r>
              <a:rPr lang="nl-BE" sz="1050" dirty="0">
                <a:solidFill>
                  <a:schemeClr val="tx1">
                    <a:lumMod val="65000"/>
                    <a:lumOff val="35000"/>
                  </a:schemeClr>
                </a:solidFill>
              </a:rPr>
              <a:t>•Vertrouwen hebben</a:t>
            </a:r>
          </a:p>
          <a:p>
            <a:r>
              <a:rPr lang="nl-BE" sz="1050" dirty="0">
                <a:solidFill>
                  <a:schemeClr val="tx1">
                    <a:lumMod val="65000"/>
                    <a:lumOff val="35000"/>
                  </a:schemeClr>
                </a:solidFill>
              </a:rPr>
              <a:t>•Accepteren</a:t>
            </a:r>
          </a:p>
          <a:p>
            <a:r>
              <a:rPr lang="nl-BE" sz="1050" dirty="0">
                <a:solidFill>
                  <a:schemeClr val="tx1">
                    <a:lumMod val="65000"/>
                    <a:lumOff val="35000"/>
                  </a:schemeClr>
                </a:solidFill>
              </a:rPr>
              <a:t>•Dankbaarheid</a:t>
            </a:r>
          </a:p>
          <a:p>
            <a:r>
              <a:rPr lang="nl-BE" sz="1050" dirty="0">
                <a:solidFill>
                  <a:schemeClr val="tx1">
                    <a:lumMod val="65000"/>
                    <a:lumOff val="35000"/>
                  </a:schemeClr>
                </a:solidFill>
              </a:rPr>
              <a:t>•Blijven leren</a:t>
            </a:r>
          </a:p>
          <a:p>
            <a:endParaRPr lang="nl-BE" dirty="0"/>
          </a:p>
        </p:txBody>
      </p:sp>
      <p:sp>
        <p:nvSpPr>
          <p:cNvPr id="22" name="Tekstvak 21"/>
          <p:cNvSpPr txBox="1"/>
          <p:nvPr/>
        </p:nvSpPr>
        <p:spPr>
          <a:xfrm>
            <a:off x="5266421" y="4011910"/>
            <a:ext cx="1681843" cy="1500411"/>
          </a:xfrm>
          <a:prstGeom prst="rect">
            <a:avLst/>
          </a:prstGeom>
          <a:noFill/>
        </p:spPr>
        <p:txBody>
          <a:bodyPr wrap="square" rtlCol="0">
            <a:spAutoFit/>
          </a:bodyPr>
          <a:lstStyle/>
          <a:p>
            <a:r>
              <a:rPr lang="nl-BE" sz="1050" dirty="0">
                <a:solidFill>
                  <a:srgbClr val="FFC000"/>
                </a:solidFill>
              </a:rPr>
              <a:t>•</a:t>
            </a:r>
            <a:r>
              <a:rPr lang="nl-BE" sz="1050" dirty="0">
                <a:solidFill>
                  <a:schemeClr val="tx1">
                    <a:lumMod val="65000"/>
                    <a:lumOff val="35000"/>
                  </a:schemeClr>
                </a:solidFill>
              </a:rPr>
              <a:t>Genieten</a:t>
            </a:r>
          </a:p>
          <a:p>
            <a:r>
              <a:rPr lang="nl-BE" sz="1050" dirty="0">
                <a:solidFill>
                  <a:schemeClr val="tx1">
                    <a:lumMod val="65000"/>
                    <a:lumOff val="35000"/>
                  </a:schemeClr>
                </a:solidFill>
              </a:rPr>
              <a:t>•Gelukkig zijn</a:t>
            </a:r>
          </a:p>
          <a:p>
            <a:r>
              <a:rPr lang="nl-BE" sz="1050" dirty="0">
                <a:solidFill>
                  <a:schemeClr val="tx1">
                    <a:lumMod val="65000"/>
                    <a:lumOff val="35000"/>
                  </a:schemeClr>
                </a:solidFill>
              </a:rPr>
              <a:t>•Lekker in je vel zitten</a:t>
            </a:r>
          </a:p>
          <a:p>
            <a:r>
              <a:rPr lang="nl-BE" sz="1050" dirty="0">
                <a:solidFill>
                  <a:schemeClr val="tx1">
                    <a:lumMod val="65000"/>
                    <a:lumOff val="35000"/>
                  </a:schemeClr>
                </a:solidFill>
              </a:rPr>
              <a:t>•Balans</a:t>
            </a:r>
          </a:p>
          <a:p>
            <a:r>
              <a:rPr lang="nl-BE" sz="1050" dirty="0">
                <a:solidFill>
                  <a:schemeClr val="tx1">
                    <a:lumMod val="65000"/>
                    <a:lumOff val="35000"/>
                  </a:schemeClr>
                </a:solidFill>
              </a:rPr>
              <a:t>•Je veilig voelen</a:t>
            </a:r>
          </a:p>
          <a:p>
            <a:r>
              <a:rPr lang="nl-BE" sz="1050" dirty="0">
                <a:solidFill>
                  <a:schemeClr val="tx1">
                    <a:lumMod val="65000"/>
                    <a:lumOff val="35000"/>
                  </a:schemeClr>
                </a:solidFill>
              </a:rPr>
              <a:t>•Hoe je woont</a:t>
            </a:r>
          </a:p>
          <a:p>
            <a:r>
              <a:rPr lang="nl-BE" sz="1050" dirty="0">
                <a:solidFill>
                  <a:schemeClr val="tx1">
                    <a:lumMod val="65000"/>
                    <a:lumOff val="35000"/>
                  </a:schemeClr>
                </a:solidFill>
              </a:rPr>
              <a:t>•Rondkomen met je geld</a:t>
            </a:r>
          </a:p>
          <a:p>
            <a:endParaRPr lang="nl-BE" dirty="0"/>
          </a:p>
        </p:txBody>
      </p:sp>
      <p:sp>
        <p:nvSpPr>
          <p:cNvPr id="24" name="Rectangle 4"/>
          <p:cNvSpPr txBox="1">
            <a:spLocks noChangeArrowheads="1"/>
          </p:cNvSpPr>
          <p:nvPr/>
        </p:nvSpPr>
        <p:spPr bwMode="auto">
          <a:xfrm>
            <a:off x="121266" y="-164554"/>
            <a:ext cx="4234710" cy="7730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Trebuchet MS" pitchFamily="34" charset="0"/>
                <a:cs typeface="Arial" charset="0"/>
              </a:defRPr>
            </a:lvl2pPr>
            <a:lvl3pPr algn="l" rtl="0" eaLnBrk="0" fontAlgn="base" hangingPunct="0">
              <a:spcBef>
                <a:spcPct val="0"/>
              </a:spcBef>
              <a:spcAft>
                <a:spcPct val="0"/>
              </a:spcAft>
              <a:defRPr sz="3000">
                <a:solidFill>
                  <a:schemeClr val="bg1"/>
                </a:solidFill>
                <a:latin typeface="Trebuchet MS" pitchFamily="34" charset="0"/>
                <a:cs typeface="Arial" charset="0"/>
              </a:defRPr>
            </a:lvl3pPr>
            <a:lvl4pPr algn="l" rtl="0" eaLnBrk="0" fontAlgn="base" hangingPunct="0">
              <a:spcBef>
                <a:spcPct val="0"/>
              </a:spcBef>
              <a:spcAft>
                <a:spcPct val="0"/>
              </a:spcAft>
              <a:defRPr sz="3000">
                <a:solidFill>
                  <a:schemeClr val="bg1"/>
                </a:solidFill>
                <a:latin typeface="Trebuchet MS" pitchFamily="34" charset="0"/>
                <a:cs typeface="Arial" charset="0"/>
              </a:defRPr>
            </a:lvl4pPr>
            <a:lvl5pPr algn="l" rtl="0" eaLnBrk="0" fontAlgn="base" hangingPunct="0">
              <a:spcBef>
                <a:spcPct val="0"/>
              </a:spcBef>
              <a:spcAft>
                <a:spcPct val="0"/>
              </a:spcAft>
              <a:defRPr sz="3000">
                <a:solidFill>
                  <a:schemeClr val="bg1"/>
                </a:solidFill>
                <a:latin typeface="Trebuchet MS" pitchFamily="34" charset="0"/>
                <a:cs typeface="Arial" charset="0"/>
              </a:defRPr>
            </a:lvl5pPr>
            <a:lvl6pPr marL="457200" algn="l" rtl="0" fontAlgn="base">
              <a:spcBef>
                <a:spcPct val="0"/>
              </a:spcBef>
              <a:spcAft>
                <a:spcPct val="0"/>
              </a:spcAft>
              <a:defRPr sz="3000">
                <a:solidFill>
                  <a:schemeClr val="bg1"/>
                </a:solidFill>
                <a:latin typeface="Trebuchet MS" pitchFamily="34" charset="0"/>
                <a:cs typeface="Arial" charset="0"/>
              </a:defRPr>
            </a:lvl6pPr>
            <a:lvl7pPr marL="914400" algn="l" rtl="0" fontAlgn="base">
              <a:spcBef>
                <a:spcPct val="0"/>
              </a:spcBef>
              <a:spcAft>
                <a:spcPct val="0"/>
              </a:spcAft>
              <a:defRPr sz="3000">
                <a:solidFill>
                  <a:schemeClr val="bg1"/>
                </a:solidFill>
                <a:latin typeface="Trebuchet MS" pitchFamily="34" charset="0"/>
                <a:cs typeface="Arial" charset="0"/>
              </a:defRPr>
            </a:lvl7pPr>
            <a:lvl8pPr marL="1371600" algn="l" rtl="0" fontAlgn="base">
              <a:spcBef>
                <a:spcPct val="0"/>
              </a:spcBef>
              <a:spcAft>
                <a:spcPct val="0"/>
              </a:spcAft>
              <a:defRPr sz="3000">
                <a:solidFill>
                  <a:schemeClr val="bg1"/>
                </a:solidFill>
                <a:latin typeface="Trebuchet MS" pitchFamily="34" charset="0"/>
                <a:cs typeface="Arial" charset="0"/>
              </a:defRPr>
            </a:lvl8pPr>
            <a:lvl9pPr marL="1828800" algn="l" rtl="0" fontAlgn="base">
              <a:spcBef>
                <a:spcPct val="0"/>
              </a:spcBef>
              <a:spcAft>
                <a:spcPct val="0"/>
              </a:spcAft>
              <a:defRPr sz="3000">
                <a:solidFill>
                  <a:schemeClr val="bg1"/>
                </a:solidFill>
                <a:latin typeface="Trebuchet MS" pitchFamily="34" charset="0"/>
                <a:cs typeface="Arial" charset="0"/>
              </a:defRPr>
            </a:lvl9pPr>
          </a:lstStyle>
          <a:p>
            <a:pPr eaLnBrk="1" hangingPunct="1"/>
            <a:r>
              <a:rPr lang="nl-NL" sz="2400" kern="0" dirty="0" smtClean="0">
                <a:solidFill>
                  <a:schemeClr val="tx1">
                    <a:lumMod val="65000"/>
                    <a:lumOff val="35000"/>
                  </a:schemeClr>
                </a:solidFill>
              </a:rPr>
              <a:t>Gespreksinstrument</a:t>
            </a:r>
          </a:p>
        </p:txBody>
      </p:sp>
      <p:pic>
        <p:nvPicPr>
          <p:cNvPr id="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68159" y="411510"/>
            <a:ext cx="558766" cy="5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kstvak 26"/>
          <p:cNvSpPr txBox="1"/>
          <p:nvPr/>
        </p:nvSpPr>
        <p:spPr>
          <a:xfrm>
            <a:off x="168552" y="411510"/>
            <a:ext cx="4043408" cy="1015663"/>
          </a:xfrm>
          <a:prstGeom prst="rect">
            <a:avLst/>
          </a:prstGeom>
          <a:noFill/>
          <a:ln>
            <a:solidFill>
              <a:schemeClr val="accent1">
                <a:lumMod val="50000"/>
              </a:schemeClr>
            </a:solidFill>
          </a:ln>
        </p:spPr>
        <p:txBody>
          <a:bodyPr wrap="square" rtlCol="0">
            <a:spAutoFit/>
          </a:bodyPr>
          <a:lstStyle/>
          <a:p>
            <a:r>
              <a:rPr lang="nl-BE" sz="1200" b="1" dirty="0">
                <a:solidFill>
                  <a:schemeClr val="tx1">
                    <a:lumMod val="65000"/>
                    <a:lumOff val="35000"/>
                  </a:schemeClr>
                </a:solidFill>
              </a:rPr>
              <a:t>Plaats een bolletje op elke as per dimensie</a:t>
            </a:r>
          </a:p>
          <a:p>
            <a:r>
              <a:rPr lang="nl-BE" sz="1200" b="1" dirty="0">
                <a:solidFill>
                  <a:schemeClr val="tx1">
                    <a:lumMod val="65000"/>
                    <a:lumOff val="35000"/>
                  </a:schemeClr>
                </a:solidFill>
              </a:rPr>
              <a:t>0 = lage score en 10 = hoge score</a:t>
            </a:r>
          </a:p>
          <a:p>
            <a:r>
              <a:rPr lang="nl-BE" sz="1200" b="1" dirty="0" smtClean="0">
                <a:solidFill>
                  <a:schemeClr val="tx1">
                    <a:lumMod val="65000"/>
                    <a:lumOff val="35000"/>
                  </a:schemeClr>
                </a:solidFill>
              </a:rPr>
              <a:t>Verbind </a:t>
            </a:r>
            <a:r>
              <a:rPr lang="nl-BE" sz="1200" b="1" dirty="0">
                <a:solidFill>
                  <a:schemeClr val="tx1">
                    <a:lumMod val="65000"/>
                    <a:lumOff val="35000"/>
                  </a:schemeClr>
                </a:solidFill>
              </a:rPr>
              <a:t>daarna de punten</a:t>
            </a:r>
            <a:r>
              <a:rPr lang="nl-BE" sz="1200" b="1" dirty="0" smtClean="0">
                <a:solidFill>
                  <a:schemeClr val="tx1">
                    <a:lumMod val="65000"/>
                    <a:lumOff val="35000"/>
                  </a:schemeClr>
                </a:solidFill>
              </a:rPr>
              <a:t>: HOE GROTER HET OPPERVLAK, HOE GEZONDER JE IN HET LEVEN STAAT.</a:t>
            </a:r>
            <a:endParaRPr lang="nl-BE" sz="1200" b="1" dirty="0">
              <a:solidFill>
                <a:schemeClr val="tx1">
                  <a:lumMod val="65000"/>
                  <a:lumOff val="35000"/>
                </a:schemeClr>
              </a:solidFill>
            </a:endParaRPr>
          </a:p>
        </p:txBody>
      </p:sp>
    </p:spTree>
    <p:extLst>
      <p:ext uri="{BB962C8B-B14F-4D97-AF65-F5344CB8AC3E}">
        <p14:creationId xmlns:p14="http://schemas.microsoft.com/office/powerpoint/2010/main" val="663659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kstvak 24"/>
          <p:cNvSpPr txBox="1"/>
          <p:nvPr/>
        </p:nvSpPr>
        <p:spPr>
          <a:xfrm>
            <a:off x="0" y="23833"/>
            <a:ext cx="9144000" cy="7017306"/>
          </a:xfrm>
          <a:prstGeom prst="rect">
            <a:avLst/>
          </a:prstGeom>
          <a:solidFill>
            <a:schemeClr val="bg1"/>
          </a:solidFill>
        </p:spPr>
        <p:txBody>
          <a:bodyPr wrap="square" rtlCol="0">
            <a:spAutoFit/>
          </a:bodyPr>
          <a:lstStyle/>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en-US" dirty="0"/>
          </a:p>
        </p:txBody>
      </p:sp>
      <p:sp>
        <p:nvSpPr>
          <p:cNvPr id="2" name="Titel 1"/>
          <p:cNvSpPr>
            <a:spLocks noGrp="1"/>
          </p:cNvSpPr>
          <p:nvPr>
            <p:ph type="title"/>
          </p:nvPr>
        </p:nvSpPr>
        <p:spPr/>
        <p:txBody>
          <a:bodyPr/>
          <a:lstStyle/>
          <a:p>
            <a:endParaRPr lang="en-US"/>
          </a:p>
        </p:txBody>
      </p:sp>
      <p:sp>
        <p:nvSpPr>
          <p:cNvPr id="4" name="Tekstvak 3"/>
          <p:cNvSpPr txBox="1"/>
          <p:nvPr/>
        </p:nvSpPr>
        <p:spPr>
          <a:xfrm>
            <a:off x="334991" y="2409455"/>
            <a:ext cx="590048" cy="7017306"/>
          </a:xfrm>
          <a:prstGeom prst="rect">
            <a:avLst/>
          </a:prstGeom>
          <a:solidFill>
            <a:schemeClr val="bg1"/>
          </a:solidFill>
        </p:spPr>
        <p:txBody>
          <a:bodyPr wrap="square" rtlCol="0">
            <a:spAutoFit/>
          </a:bodyPr>
          <a:lstStyle/>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en-US" dirty="0"/>
          </a:p>
        </p:txBody>
      </p:sp>
      <p:sp>
        <p:nvSpPr>
          <p:cNvPr id="33" name="Tekstvak 32"/>
          <p:cNvSpPr txBox="1"/>
          <p:nvPr/>
        </p:nvSpPr>
        <p:spPr>
          <a:xfrm>
            <a:off x="188806" y="-1002491"/>
            <a:ext cx="9144000" cy="7017306"/>
          </a:xfrm>
          <a:prstGeom prst="rect">
            <a:avLst/>
          </a:prstGeom>
          <a:solidFill>
            <a:schemeClr val="bg1"/>
          </a:solidFill>
        </p:spPr>
        <p:txBody>
          <a:bodyPr wrap="square" rtlCol="0">
            <a:spAutoFit/>
          </a:bodyPr>
          <a:lstStyle/>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en-US" dirty="0"/>
          </a:p>
        </p:txBody>
      </p:sp>
      <p:grpSp>
        <p:nvGrpSpPr>
          <p:cNvPr id="6" name="Groep 5"/>
          <p:cNvGrpSpPr/>
          <p:nvPr/>
        </p:nvGrpSpPr>
        <p:grpSpPr>
          <a:xfrm>
            <a:off x="855932" y="78093"/>
            <a:ext cx="7920880" cy="5688632"/>
            <a:chOff x="1043608" y="51470"/>
            <a:chExt cx="7920880" cy="5688632"/>
          </a:xfrm>
        </p:grpSpPr>
        <p:pic>
          <p:nvPicPr>
            <p:cNvPr id="34" name="Tijdelijke aanduiding voor inhoud 11"/>
            <p:cNvPicPr>
              <a:picLocks noChangeAspect="1"/>
            </p:cNvPicPr>
            <p:nvPr/>
          </p:nvPicPr>
          <p:blipFill rotWithShape="1">
            <a:blip r:embed="rId2" cstate="print">
              <a:extLst>
                <a:ext uri="{28A0092B-C50C-407E-A947-70E740481C1C}">
                  <a14:useLocalDpi xmlns:a14="http://schemas.microsoft.com/office/drawing/2010/main" val="0"/>
                </a:ext>
              </a:extLst>
            </a:blip>
            <a:srcRect l="21304" t="16079" r="17219" b="17152"/>
            <a:stretch/>
          </p:blipFill>
          <p:spPr>
            <a:xfrm>
              <a:off x="3606273" y="987574"/>
              <a:ext cx="2684418" cy="3142945"/>
            </a:xfrm>
            <a:prstGeom prst="rect">
              <a:avLst/>
            </a:prstGeom>
          </p:spPr>
        </p:pic>
        <p:pic>
          <p:nvPicPr>
            <p:cNvPr id="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9858" y="1418898"/>
              <a:ext cx="612349" cy="53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kstvak 35"/>
            <p:cNvSpPr txBox="1"/>
            <p:nvPr/>
          </p:nvSpPr>
          <p:spPr>
            <a:xfrm>
              <a:off x="5284676" y="51470"/>
              <a:ext cx="1435967" cy="261610"/>
            </a:xfrm>
            <a:prstGeom prst="rect">
              <a:avLst/>
            </a:prstGeom>
            <a:noFill/>
          </p:spPr>
          <p:txBody>
            <a:bodyPr wrap="square" rtlCol="0">
              <a:spAutoFit/>
            </a:bodyPr>
            <a:lstStyle/>
            <a:p>
              <a:r>
                <a:rPr lang="nl-BE" sz="1100" b="1" dirty="0" err="1" smtClean="0">
                  <a:solidFill>
                    <a:schemeClr val="tx1">
                      <a:lumMod val="65000"/>
                      <a:lumOff val="35000"/>
                    </a:schemeClr>
                  </a:solidFill>
                </a:rPr>
                <a:t>Lichaamfuncties</a:t>
              </a:r>
              <a:endParaRPr lang="nl-BE" sz="1100" b="1" dirty="0">
                <a:solidFill>
                  <a:schemeClr val="tx1">
                    <a:lumMod val="65000"/>
                    <a:lumOff val="35000"/>
                  </a:schemeClr>
                </a:solidFill>
              </a:endParaRPr>
            </a:p>
          </p:txBody>
        </p:sp>
        <p:sp>
          <p:nvSpPr>
            <p:cNvPr id="37" name="Tekstvak 36"/>
            <p:cNvSpPr txBox="1"/>
            <p:nvPr/>
          </p:nvSpPr>
          <p:spPr>
            <a:xfrm>
              <a:off x="6963073" y="1279386"/>
              <a:ext cx="1281335" cy="430887"/>
            </a:xfrm>
            <a:prstGeom prst="rect">
              <a:avLst/>
            </a:prstGeom>
            <a:noFill/>
          </p:spPr>
          <p:txBody>
            <a:bodyPr wrap="square" rtlCol="0">
              <a:spAutoFit/>
            </a:bodyPr>
            <a:lstStyle/>
            <a:p>
              <a:r>
                <a:rPr lang="nl-BE" sz="1100" b="1" dirty="0" smtClean="0">
                  <a:solidFill>
                    <a:schemeClr val="tx1">
                      <a:lumMod val="65000"/>
                      <a:lumOff val="35000"/>
                    </a:schemeClr>
                  </a:solidFill>
                </a:rPr>
                <a:t>Mentaal welbevinden</a:t>
              </a:r>
              <a:endParaRPr lang="nl-BE" sz="1100" b="1" dirty="0">
                <a:solidFill>
                  <a:schemeClr val="tx1">
                    <a:lumMod val="65000"/>
                    <a:lumOff val="35000"/>
                  </a:schemeClr>
                </a:solidFill>
              </a:endParaRPr>
            </a:p>
          </p:txBody>
        </p:sp>
        <p:pic>
          <p:nvPicPr>
            <p:cNvPr id="3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9379" y="3310032"/>
              <a:ext cx="616877" cy="57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kstvak 38"/>
            <p:cNvSpPr txBox="1"/>
            <p:nvPr/>
          </p:nvSpPr>
          <p:spPr>
            <a:xfrm>
              <a:off x="6952128" y="3466160"/>
              <a:ext cx="932240" cy="261610"/>
            </a:xfrm>
            <a:prstGeom prst="rect">
              <a:avLst/>
            </a:prstGeom>
            <a:noFill/>
          </p:spPr>
          <p:txBody>
            <a:bodyPr wrap="square" rtlCol="0">
              <a:spAutoFit/>
            </a:bodyPr>
            <a:lstStyle/>
            <a:p>
              <a:r>
                <a:rPr lang="nl-BE" sz="1100" b="1" dirty="0" smtClean="0">
                  <a:solidFill>
                    <a:schemeClr val="tx1">
                      <a:lumMod val="65000"/>
                      <a:lumOff val="35000"/>
                    </a:schemeClr>
                  </a:solidFill>
                </a:rPr>
                <a:t>Zingeving</a:t>
              </a:r>
              <a:endParaRPr lang="nl-BE" sz="1100" b="1" dirty="0">
                <a:solidFill>
                  <a:schemeClr val="tx1">
                    <a:lumMod val="65000"/>
                    <a:lumOff val="35000"/>
                  </a:schemeClr>
                </a:solidFill>
              </a:endParaRPr>
            </a:p>
          </p:txBody>
        </p:sp>
        <p:pic>
          <p:nvPicPr>
            <p:cNvPr id="4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0038" y="4155926"/>
              <a:ext cx="556887" cy="60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kstvak 40"/>
            <p:cNvSpPr txBox="1"/>
            <p:nvPr/>
          </p:nvSpPr>
          <p:spPr>
            <a:xfrm flipH="1">
              <a:off x="5191140" y="3867894"/>
              <a:ext cx="1177552" cy="430887"/>
            </a:xfrm>
            <a:prstGeom prst="rect">
              <a:avLst/>
            </a:prstGeom>
            <a:noFill/>
          </p:spPr>
          <p:txBody>
            <a:bodyPr wrap="square" rtlCol="0">
              <a:spAutoFit/>
            </a:bodyPr>
            <a:lstStyle/>
            <a:p>
              <a:r>
                <a:rPr lang="nl-BE" sz="1100" b="1" dirty="0" smtClean="0">
                  <a:solidFill>
                    <a:schemeClr val="tx1">
                      <a:lumMod val="65000"/>
                      <a:lumOff val="35000"/>
                    </a:schemeClr>
                  </a:solidFill>
                </a:rPr>
                <a:t>Kwaliteit van leven</a:t>
              </a:r>
              <a:endParaRPr lang="nl-BE" sz="1100" b="1" dirty="0">
                <a:solidFill>
                  <a:schemeClr val="tx1">
                    <a:lumMod val="65000"/>
                    <a:lumOff val="35000"/>
                  </a:schemeClr>
                </a:solidFill>
              </a:endParaRPr>
            </a:p>
          </p:txBody>
        </p:sp>
        <p:pic>
          <p:nvPicPr>
            <p:cNvPr id="4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6811" y="3291830"/>
              <a:ext cx="560284" cy="56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kstvak 42"/>
            <p:cNvSpPr txBox="1"/>
            <p:nvPr/>
          </p:nvSpPr>
          <p:spPr>
            <a:xfrm>
              <a:off x="1043608" y="3291830"/>
              <a:ext cx="1808469" cy="415498"/>
            </a:xfrm>
            <a:prstGeom prst="rect">
              <a:avLst/>
            </a:prstGeom>
            <a:noFill/>
          </p:spPr>
          <p:txBody>
            <a:bodyPr wrap="square" rtlCol="0">
              <a:spAutoFit/>
            </a:bodyPr>
            <a:lstStyle/>
            <a:p>
              <a:r>
                <a:rPr lang="nl-BE" sz="1050" b="1" dirty="0" smtClean="0">
                  <a:solidFill>
                    <a:schemeClr val="tx1">
                      <a:lumMod val="65000"/>
                      <a:lumOff val="35000"/>
                    </a:schemeClr>
                  </a:solidFill>
                </a:rPr>
                <a:t>Sociaal maatschappelijk participeren</a:t>
              </a:r>
              <a:endParaRPr lang="nl-BE" sz="1050" b="1" dirty="0">
                <a:solidFill>
                  <a:schemeClr val="tx1">
                    <a:lumMod val="65000"/>
                    <a:lumOff val="35000"/>
                  </a:schemeClr>
                </a:solidFill>
              </a:endParaRPr>
            </a:p>
          </p:txBody>
        </p:sp>
        <p:pic>
          <p:nvPicPr>
            <p:cNvPr id="44"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0020" y="1477284"/>
              <a:ext cx="573866" cy="55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kstvak 44"/>
            <p:cNvSpPr txBox="1"/>
            <p:nvPr/>
          </p:nvSpPr>
          <p:spPr>
            <a:xfrm>
              <a:off x="1074791" y="1563638"/>
              <a:ext cx="1736459" cy="261610"/>
            </a:xfrm>
            <a:prstGeom prst="rect">
              <a:avLst/>
            </a:prstGeom>
            <a:noFill/>
          </p:spPr>
          <p:txBody>
            <a:bodyPr wrap="square" rtlCol="0">
              <a:spAutoFit/>
            </a:bodyPr>
            <a:lstStyle/>
            <a:p>
              <a:r>
                <a:rPr lang="nl-BE" sz="1100" b="1" dirty="0" smtClean="0">
                  <a:solidFill>
                    <a:schemeClr val="tx1">
                      <a:lumMod val="65000"/>
                      <a:lumOff val="35000"/>
                    </a:schemeClr>
                  </a:solidFill>
                </a:rPr>
                <a:t>Dagelijks functioneren</a:t>
              </a:r>
              <a:endParaRPr lang="nl-BE" sz="1100" b="1" dirty="0">
                <a:solidFill>
                  <a:schemeClr val="tx1">
                    <a:lumMod val="65000"/>
                    <a:lumOff val="35000"/>
                  </a:schemeClr>
                </a:solidFill>
              </a:endParaRPr>
            </a:p>
          </p:txBody>
        </p:sp>
        <p:sp>
          <p:nvSpPr>
            <p:cNvPr id="46" name="Tekstvak 45"/>
            <p:cNvSpPr txBox="1"/>
            <p:nvPr/>
          </p:nvSpPr>
          <p:spPr>
            <a:xfrm>
              <a:off x="1043609" y="1779662"/>
              <a:ext cx="2808311" cy="1500411"/>
            </a:xfrm>
            <a:prstGeom prst="rect">
              <a:avLst/>
            </a:prstGeom>
            <a:noFill/>
          </p:spPr>
          <p:txBody>
            <a:bodyPr wrap="square" rtlCol="0">
              <a:spAutoFit/>
            </a:bodyPr>
            <a:lstStyle/>
            <a:p>
              <a:r>
                <a:rPr lang="nl-BE" sz="1050" dirty="0">
                  <a:solidFill>
                    <a:schemeClr val="tx1">
                      <a:lumMod val="65000"/>
                      <a:lumOff val="35000"/>
                    </a:schemeClr>
                  </a:solidFill>
                </a:rPr>
                <a:t>•Zorgen voor jezelf</a:t>
              </a:r>
            </a:p>
            <a:p>
              <a:r>
                <a:rPr lang="nl-BE" sz="1050" dirty="0">
                  <a:solidFill>
                    <a:schemeClr val="tx1">
                      <a:lumMod val="65000"/>
                      <a:lumOff val="35000"/>
                    </a:schemeClr>
                  </a:solidFill>
                </a:rPr>
                <a:t>•Je grenzen kennen</a:t>
              </a:r>
            </a:p>
            <a:p>
              <a:r>
                <a:rPr lang="nl-BE" sz="1050" dirty="0">
                  <a:solidFill>
                    <a:schemeClr val="tx1">
                      <a:lumMod val="65000"/>
                      <a:lumOff val="35000"/>
                    </a:schemeClr>
                  </a:solidFill>
                </a:rPr>
                <a:t>•Kennis van gezondheid</a:t>
              </a:r>
            </a:p>
            <a:p>
              <a:r>
                <a:rPr lang="nl-BE" sz="1050" dirty="0">
                  <a:solidFill>
                    <a:schemeClr val="tx1">
                      <a:lumMod val="65000"/>
                      <a:lumOff val="35000"/>
                    </a:schemeClr>
                  </a:solidFill>
                </a:rPr>
                <a:t>•Omgaan met tijd</a:t>
              </a:r>
            </a:p>
            <a:p>
              <a:r>
                <a:rPr lang="nl-BE" sz="1050" dirty="0">
                  <a:solidFill>
                    <a:schemeClr val="tx1">
                      <a:lumMod val="65000"/>
                      <a:lumOff val="35000"/>
                    </a:schemeClr>
                  </a:solidFill>
                </a:rPr>
                <a:t>•Omgaan met geld</a:t>
              </a:r>
            </a:p>
            <a:p>
              <a:r>
                <a:rPr lang="nl-BE" sz="1050" dirty="0">
                  <a:solidFill>
                    <a:schemeClr val="tx1">
                      <a:lumMod val="65000"/>
                      <a:lumOff val="35000"/>
                    </a:schemeClr>
                  </a:solidFill>
                </a:rPr>
                <a:t>•Kunnen werken</a:t>
              </a:r>
            </a:p>
            <a:p>
              <a:r>
                <a:rPr lang="nl-BE" sz="1050" dirty="0">
                  <a:solidFill>
                    <a:schemeClr val="tx1">
                      <a:lumMod val="65000"/>
                      <a:lumOff val="35000"/>
                    </a:schemeClr>
                  </a:solidFill>
                </a:rPr>
                <a:t>•Hulp kunnen vragen</a:t>
              </a:r>
            </a:p>
            <a:p>
              <a:endParaRPr lang="nl-BE" dirty="0">
                <a:solidFill>
                  <a:schemeClr val="tx1">
                    <a:lumMod val="65000"/>
                    <a:lumOff val="35000"/>
                  </a:schemeClr>
                </a:solidFill>
              </a:endParaRPr>
            </a:p>
          </p:txBody>
        </p:sp>
        <p:sp>
          <p:nvSpPr>
            <p:cNvPr id="47" name="Tekstvak 46"/>
            <p:cNvSpPr txBox="1"/>
            <p:nvPr/>
          </p:nvSpPr>
          <p:spPr>
            <a:xfrm>
              <a:off x="1043608" y="3663627"/>
              <a:ext cx="2470889" cy="1500411"/>
            </a:xfrm>
            <a:prstGeom prst="rect">
              <a:avLst/>
            </a:prstGeom>
            <a:noFill/>
          </p:spPr>
          <p:txBody>
            <a:bodyPr wrap="square" rtlCol="0">
              <a:spAutoFit/>
            </a:bodyPr>
            <a:lstStyle/>
            <a:p>
              <a:r>
                <a:rPr lang="nl-BE" sz="1050" dirty="0">
                  <a:solidFill>
                    <a:schemeClr val="tx1">
                      <a:lumMod val="65000"/>
                      <a:lumOff val="35000"/>
                    </a:schemeClr>
                  </a:solidFill>
                </a:rPr>
                <a:t>•Sociale contacten</a:t>
              </a:r>
            </a:p>
            <a:p>
              <a:r>
                <a:rPr lang="nl-BE" sz="1050" dirty="0">
                  <a:solidFill>
                    <a:schemeClr val="tx1">
                      <a:lumMod val="65000"/>
                      <a:lumOff val="35000"/>
                    </a:schemeClr>
                  </a:solidFill>
                </a:rPr>
                <a:t>•Serieus genomen worden</a:t>
              </a:r>
            </a:p>
            <a:p>
              <a:r>
                <a:rPr lang="nl-BE" sz="1050" dirty="0">
                  <a:solidFill>
                    <a:schemeClr val="tx1">
                      <a:lumMod val="65000"/>
                      <a:lumOff val="35000"/>
                    </a:schemeClr>
                  </a:solidFill>
                </a:rPr>
                <a:t>•Samen leuke dingen doen</a:t>
              </a:r>
            </a:p>
            <a:p>
              <a:r>
                <a:rPr lang="nl-BE" sz="1050" dirty="0">
                  <a:solidFill>
                    <a:schemeClr val="tx1">
                      <a:lumMod val="65000"/>
                      <a:lumOff val="35000"/>
                    </a:schemeClr>
                  </a:solidFill>
                </a:rPr>
                <a:t>•Steun van anderen</a:t>
              </a:r>
            </a:p>
            <a:p>
              <a:r>
                <a:rPr lang="nl-BE" sz="1050" dirty="0">
                  <a:solidFill>
                    <a:schemeClr val="tx1">
                      <a:lumMod val="65000"/>
                      <a:lumOff val="35000"/>
                    </a:schemeClr>
                  </a:solidFill>
                </a:rPr>
                <a:t>•Erbij horen</a:t>
              </a:r>
            </a:p>
            <a:p>
              <a:r>
                <a:rPr lang="nl-BE" sz="1050" dirty="0">
                  <a:solidFill>
                    <a:schemeClr val="tx1">
                      <a:lumMod val="65000"/>
                      <a:lumOff val="35000"/>
                    </a:schemeClr>
                  </a:solidFill>
                </a:rPr>
                <a:t>•Zinvolle dingen doen</a:t>
              </a:r>
            </a:p>
            <a:p>
              <a:r>
                <a:rPr lang="nl-BE" sz="1050" dirty="0">
                  <a:solidFill>
                    <a:schemeClr val="tx1">
                      <a:lumMod val="65000"/>
                      <a:lumOff val="35000"/>
                    </a:schemeClr>
                  </a:solidFill>
                </a:rPr>
                <a:t>•Interesse in de maatschappij</a:t>
              </a:r>
            </a:p>
            <a:p>
              <a:endParaRPr lang="nl-BE" dirty="0">
                <a:solidFill>
                  <a:schemeClr val="tx1">
                    <a:lumMod val="65000"/>
                    <a:lumOff val="35000"/>
                  </a:schemeClr>
                </a:solidFill>
              </a:endParaRPr>
            </a:p>
          </p:txBody>
        </p:sp>
        <p:sp>
          <p:nvSpPr>
            <p:cNvPr id="48" name="Tekstvak 47"/>
            <p:cNvSpPr txBox="1"/>
            <p:nvPr/>
          </p:nvSpPr>
          <p:spPr>
            <a:xfrm>
              <a:off x="5284676" y="268218"/>
              <a:ext cx="1435967" cy="1223412"/>
            </a:xfrm>
            <a:prstGeom prst="rect">
              <a:avLst/>
            </a:prstGeom>
            <a:noFill/>
          </p:spPr>
          <p:txBody>
            <a:bodyPr wrap="square" rtlCol="0">
              <a:spAutoFit/>
            </a:bodyPr>
            <a:lstStyle/>
            <a:p>
              <a:r>
                <a:rPr lang="nl-BE" sz="1050" dirty="0">
                  <a:solidFill>
                    <a:schemeClr val="tx1">
                      <a:lumMod val="65000"/>
                      <a:lumOff val="35000"/>
                    </a:schemeClr>
                  </a:solidFill>
                </a:rPr>
                <a:t>•Je gezond voelen</a:t>
              </a:r>
            </a:p>
            <a:p>
              <a:r>
                <a:rPr lang="nl-BE" sz="1050" dirty="0">
                  <a:solidFill>
                    <a:schemeClr val="tx1">
                      <a:lumMod val="65000"/>
                      <a:lumOff val="35000"/>
                    </a:schemeClr>
                  </a:solidFill>
                </a:rPr>
                <a:t>•Fitheid</a:t>
              </a:r>
            </a:p>
            <a:p>
              <a:r>
                <a:rPr lang="nl-BE" sz="1050" dirty="0">
                  <a:solidFill>
                    <a:schemeClr val="tx1">
                      <a:lumMod val="65000"/>
                      <a:lumOff val="35000"/>
                    </a:schemeClr>
                  </a:solidFill>
                </a:rPr>
                <a:t>•Klachten en pijn</a:t>
              </a:r>
            </a:p>
            <a:p>
              <a:r>
                <a:rPr lang="nl-BE" sz="1050" dirty="0">
                  <a:solidFill>
                    <a:schemeClr val="tx1">
                      <a:lumMod val="65000"/>
                      <a:lumOff val="35000"/>
                    </a:schemeClr>
                  </a:solidFill>
                </a:rPr>
                <a:t>•Slapen</a:t>
              </a:r>
            </a:p>
            <a:p>
              <a:r>
                <a:rPr lang="nl-BE" sz="1050" dirty="0">
                  <a:solidFill>
                    <a:schemeClr val="tx1">
                      <a:lumMod val="65000"/>
                      <a:lumOff val="35000"/>
                    </a:schemeClr>
                  </a:solidFill>
                </a:rPr>
                <a:t>•Eten</a:t>
              </a:r>
            </a:p>
            <a:p>
              <a:r>
                <a:rPr lang="nl-BE" sz="1050" dirty="0">
                  <a:solidFill>
                    <a:schemeClr val="tx1">
                      <a:lumMod val="65000"/>
                      <a:lumOff val="35000"/>
                    </a:schemeClr>
                  </a:solidFill>
                </a:rPr>
                <a:t>•Conditie</a:t>
              </a:r>
            </a:p>
            <a:p>
              <a:r>
                <a:rPr lang="nl-BE" sz="1050" dirty="0">
                  <a:solidFill>
                    <a:schemeClr val="tx1">
                      <a:lumMod val="65000"/>
                      <a:lumOff val="35000"/>
                    </a:schemeClr>
                  </a:solidFill>
                </a:rPr>
                <a:t>•Bewegen</a:t>
              </a:r>
            </a:p>
          </p:txBody>
        </p:sp>
        <p:sp>
          <p:nvSpPr>
            <p:cNvPr id="49" name="Tekstvak 48"/>
            <p:cNvSpPr txBox="1"/>
            <p:nvPr/>
          </p:nvSpPr>
          <p:spPr>
            <a:xfrm>
              <a:off x="6963073" y="1635646"/>
              <a:ext cx="1929407" cy="1500411"/>
            </a:xfrm>
            <a:prstGeom prst="rect">
              <a:avLst/>
            </a:prstGeom>
            <a:noFill/>
          </p:spPr>
          <p:txBody>
            <a:bodyPr wrap="square" rtlCol="0">
              <a:spAutoFit/>
            </a:bodyPr>
            <a:lstStyle/>
            <a:p>
              <a:r>
                <a:rPr lang="nl-BE" sz="1050" dirty="0">
                  <a:solidFill>
                    <a:schemeClr val="tx1">
                      <a:lumMod val="65000"/>
                      <a:lumOff val="35000"/>
                    </a:schemeClr>
                  </a:solidFill>
                </a:rPr>
                <a:t>•Onthouden</a:t>
              </a:r>
            </a:p>
            <a:p>
              <a:r>
                <a:rPr lang="nl-BE" sz="1050" dirty="0">
                  <a:solidFill>
                    <a:schemeClr val="tx1">
                      <a:lumMod val="65000"/>
                      <a:lumOff val="35000"/>
                    </a:schemeClr>
                  </a:solidFill>
                </a:rPr>
                <a:t>•Concentreren</a:t>
              </a:r>
            </a:p>
            <a:p>
              <a:r>
                <a:rPr lang="nl-BE" sz="1050" dirty="0">
                  <a:solidFill>
                    <a:schemeClr val="tx1">
                      <a:lumMod val="65000"/>
                      <a:lumOff val="35000"/>
                    </a:schemeClr>
                  </a:solidFill>
                </a:rPr>
                <a:t>•Communiceren</a:t>
              </a:r>
            </a:p>
            <a:p>
              <a:r>
                <a:rPr lang="nl-BE" sz="1050" dirty="0">
                  <a:solidFill>
                    <a:schemeClr val="tx1">
                      <a:lumMod val="65000"/>
                      <a:lumOff val="35000"/>
                    </a:schemeClr>
                  </a:solidFill>
                </a:rPr>
                <a:t>•Vrolijk zijn</a:t>
              </a:r>
            </a:p>
            <a:p>
              <a:r>
                <a:rPr lang="nl-BE" sz="1050" dirty="0">
                  <a:solidFill>
                    <a:schemeClr val="tx1">
                      <a:lumMod val="65000"/>
                      <a:lumOff val="35000"/>
                    </a:schemeClr>
                  </a:solidFill>
                </a:rPr>
                <a:t>•Jezelf accepteren</a:t>
              </a:r>
            </a:p>
            <a:p>
              <a:r>
                <a:rPr lang="nl-BE" sz="1050" dirty="0">
                  <a:solidFill>
                    <a:schemeClr val="tx1">
                      <a:lumMod val="65000"/>
                      <a:lumOff val="35000"/>
                    </a:schemeClr>
                  </a:solidFill>
                </a:rPr>
                <a:t>•Omgaan met verandering</a:t>
              </a:r>
            </a:p>
            <a:p>
              <a:r>
                <a:rPr lang="nl-BE" sz="1050" dirty="0">
                  <a:solidFill>
                    <a:schemeClr val="tx1">
                      <a:lumMod val="65000"/>
                      <a:lumOff val="35000"/>
                    </a:schemeClr>
                  </a:solidFill>
                </a:rPr>
                <a:t>•Gevoel van controle</a:t>
              </a:r>
            </a:p>
            <a:p>
              <a:endParaRPr lang="nl-BE" dirty="0">
                <a:solidFill>
                  <a:schemeClr val="tx1">
                    <a:lumMod val="65000"/>
                    <a:lumOff val="35000"/>
                  </a:schemeClr>
                </a:solidFill>
              </a:endParaRPr>
            </a:p>
          </p:txBody>
        </p:sp>
        <p:sp>
          <p:nvSpPr>
            <p:cNvPr id="50" name="Tekstvak 49"/>
            <p:cNvSpPr txBox="1"/>
            <p:nvPr/>
          </p:nvSpPr>
          <p:spPr>
            <a:xfrm>
              <a:off x="7015013" y="3723878"/>
              <a:ext cx="1949475" cy="1500411"/>
            </a:xfrm>
            <a:prstGeom prst="rect">
              <a:avLst/>
            </a:prstGeom>
            <a:noFill/>
          </p:spPr>
          <p:txBody>
            <a:bodyPr wrap="square" rtlCol="0">
              <a:spAutoFit/>
            </a:bodyPr>
            <a:lstStyle/>
            <a:p>
              <a:r>
                <a:rPr lang="nl-BE" sz="1050" dirty="0">
                  <a:solidFill>
                    <a:schemeClr val="tx1">
                      <a:lumMod val="65000"/>
                      <a:lumOff val="35000"/>
                    </a:schemeClr>
                  </a:solidFill>
                </a:rPr>
                <a:t>•Zinvol leven</a:t>
              </a:r>
            </a:p>
            <a:p>
              <a:r>
                <a:rPr lang="nl-BE" sz="1050" dirty="0">
                  <a:solidFill>
                    <a:schemeClr val="tx1">
                      <a:lumMod val="65000"/>
                      <a:lumOff val="35000"/>
                    </a:schemeClr>
                  </a:solidFill>
                </a:rPr>
                <a:t>•Levenslust</a:t>
              </a:r>
            </a:p>
            <a:p>
              <a:r>
                <a:rPr lang="nl-BE" sz="1050" dirty="0">
                  <a:solidFill>
                    <a:schemeClr val="tx1">
                      <a:lumMod val="65000"/>
                      <a:lumOff val="35000"/>
                    </a:schemeClr>
                  </a:solidFill>
                </a:rPr>
                <a:t>•Idealen willen bereiken</a:t>
              </a:r>
            </a:p>
            <a:p>
              <a:r>
                <a:rPr lang="nl-BE" sz="1050" dirty="0">
                  <a:solidFill>
                    <a:schemeClr val="tx1">
                      <a:lumMod val="65000"/>
                      <a:lumOff val="35000"/>
                    </a:schemeClr>
                  </a:solidFill>
                </a:rPr>
                <a:t>•Vertrouwen hebben</a:t>
              </a:r>
            </a:p>
            <a:p>
              <a:r>
                <a:rPr lang="nl-BE" sz="1050" dirty="0">
                  <a:solidFill>
                    <a:schemeClr val="tx1">
                      <a:lumMod val="65000"/>
                      <a:lumOff val="35000"/>
                    </a:schemeClr>
                  </a:solidFill>
                </a:rPr>
                <a:t>•Accepteren</a:t>
              </a:r>
            </a:p>
            <a:p>
              <a:r>
                <a:rPr lang="nl-BE" sz="1050" dirty="0">
                  <a:solidFill>
                    <a:schemeClr val="tx1">
                      <a:lumMod val="65000"/>
                      <a:lumOff val="35000"/>
                    </a:schemeClr>
                  </a:solidFill>
                </a:rPr>
                <a:t>•Dankbaarheid</a:t>
              </a:r>
            </a:p>
            <a:p>
              <a:r>
                <a:rPr lang="nl-BE" sz="1050" dirty="0">
                  <a:solidFill>
                    <a:schemeClr val="tx1">
                      <a:lumMod val="65000"/>
                      <a:lumOff val="35000"/>
                    </a:schemeClr>
                  </a:solidFill>
                </a:rPr>
                <a:t>•Blijven leren</a:t>
              </a:r>
            </a:p>
            <a:p>
              <a:endParaRPr lang="nl-BE" dirty="0">
                <a:solidFill>
                  <a:schemeClr val="tx1">
                    <a:lumMod val="65000"/>
                    <a:lumOff val="35000"/>
                  </a:schemeClr>
                </a:solidFill>
              </a:endParaRPr>
            </a:p>
          </p:txBody>
        </p:sp>
        <p:sp>
          <p:nvSpPr>
            <p:cNvPr id="51" name="Tekstvak 50"/>
            <p:cNvSpPr txBox="1"/>
            <p:nvPr/>
          </p:nvSpPr>
          <p:spPr>
            <a:xfrm>
              <a:off x="5150364" y="4239691"/>
              <a:ext cx="1681843" cy="1500411"/>
            </a:xfrm>
            <a:prstGeom prst="rect">
              <a:avLst/>
            </a:prstGeom>
            <a:noFill/>
          </p:spPr>
          <p:txBody>
            <a:bodyPr wrap="square" rtlCol="0">
              <a:spAutoFit/>
            </a:bodyPr>
            <a:lstStyle/>
            <a:p>
              <a:r>
                <a:rPr lang="nl-BE" sz="1050" dirty="0">
                  <a:solidFill>
                    <a:schemeClr val="tx1">
                      <a:lumMod val="65000"/>
                      <a:lumOff val="35000"/>
                    </a:schemeClr>
                  </a:solidFill>
                </a:rPr>
                <a:t>•Genieten</a:t>
              </a:r>
            </a:p>
            <a:p>
              <a:r>
                <a:rPr lang="nl-BE" sz="1050" dirty="0">
                  <a:solidFill>
                    <a:schemeClr val="tx1">
                      <a:lumMod val="65000"/>
                      <a:lumOff val="35000"/>
                    </a:schemeClr>
                  </a:solidFill>
                </a:rPr>
                <a:t>•Gelukkig zijn</a:t>
              </a:r>
            </a:p>
            <a:p>
              <a:r>
                <a:rPr lang="nl-BE" sz="1050" dirty="0">
                  <a:solidFill>
                    <a:schemeClr val="tx1">
                      <a:lumMod val="65000"/>
                      <a:lumOff val="35000"/>
                    </a:schemeClr>
                  </a:solidFill>
                </a:rPr>
                <a:t>•Lekker in je vel zitten</a:t>
              </a:r>
            </a:p>
            <a:p>
              <a:r>
                <a:rPr lang="nl-BE" sz="1050" dirty="0">
                  <a:solidFill>
                    <a:schemeClr val="tx1">
                      <a:lumMod val="65000"/>
                      <a:lumOff val="35000"/>
                    </a:schemeClr>
                  </a:solidFill>
                </a:rPr>
                <a:t>•Balans</a:t>
              </a:r>
            </a:p>
            <a:p>
              <a:r>
                <a:rPr lang="nl-BE" sz="1050" dirty="0">
                  <a:solidFill>
                    <a:schemeClr val="tx1">
                      <a:lumMod val="65000"/>
                      <a:lumOff val="35000"/>
                    </a:schemeClr>
                  </a:solidFill>
                </a:rPr>
                <a:t>•Je veilig voelen</a:t>
              </a:r>
            </a:p>
            <a:p>
              <a:r>
                <a:rPr lang="nl-BE" sz="1050" dirty="0">
                  <a:solidFill>
                    <a:schemeClr val="tx1">
                      <a:lumMod val="65000"/>
                      <a:lumOff val="35000"/>
                    </a:schemeClr>
                  </a:solidFill>
                </a:rPr>
                <a:t>•Hoe je woont</a:t>
              </a:r>
            </a:p>
            <a:p>
              <a:r>
                <a:rPr lang="nl-BE" sz="1050" dirty="0">
                  <a:solidFill>
                    <a:schemeClr val="tx1">
                      <a:lumMod val="65000"/>
                      <a:lumOff val="35000"/>
                    </a:schemeClr>
                  </a:solidFill>
                </a:rPr>
                <a:t>•Rondkomen met je geld</a:t>
              </a:r>
            </a:p>
            <a:p>
              <a:endParaRPr lang="nl-BE" dirty="0">
                <a:solidFill>
                  <a:schemeClr val="tx1">
                    <a:lumMod val="65000"/>
                    <a:lumOff val="35000"/>
                  </a:schemeClr>
                </a:solidFill>
              </a:endParaRPr>
            </a:p>
          </p:txBody>
        </p:sp>
        <p:pic>
          <p:nvPicPr>
            <p:cNvPr id="5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68159" y="466574"/>
              <a:ext cx="558766" cy="5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Rechte verbindingslijn 26"/>
            <p:cNvCxnSpPr/>
            <p:nvPr/>
          </p:nvCxnSpPr>
          <p:spPr>
            <a:xfrm>
              <a:off x="4923928" y="1704497"/>
              <a:ext cx="1007528" cy="30091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flipV="1">
              <a:off x="4359694" y="1704497"/>
              <a:ext cx="564236" cy="580796"/>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4359694" y="2958737"/>
              <a:ext cx="564234" cy="549117"/>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p:nvCxnSpPr>
          <p:spPr>
            <a:xfrm flipV="1">
              <a:off x="4923928" y="2958737"/>
              <a:ext cx="512168" cy="549117"/>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p:nvCxnSpPr>
          <p:spPr>
            <a:xfrm flipV="1">
              <a:off x="5436096" y="2024081"/>
              <a:ext cx="495360" cy="934656"/>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p:nvCxnSpPr>
          <p:spPr>
            <a:xfrm>
              <a:off x="4359694" y="2285293"/>
              <a:ext cx="0" cy="673444"/>
            </a:xfrm>
            <a:prstGeom prst="line">
              <a:avLst/>
            </a:prstGeom>
            <a:ln w="47625"/>
          </p:spPr>
          <p:style>
            <a:lnRef idx="1">
              <a:schemeClr val="accent1"/>
            </a:lnRef>
            <a:fillRef idx="0">
              <a:schemeClr val="accent1"/>
            </a:fillRef>
            <a:effectRef idx="0">
              <a:schemeClr val="accent1"/>
            </a:effectRef>
            <a:fontRef idx="minor">
              <a:schemeClr val="tx1"/>
            </a:fontRef>
          </p:style>
        </p:cxnSp>
      </p:grpSp>
      <p:sp>
        <p:nvSpPr>
          <p:cNvPr id="53" name="Tekstvak 52"/>
          <p:cNvSpPr txBox="1"/>
          <p:nvPr/>
        </p:nvSpPr>
        <p:spPr>
          <a:xfrm>
            <a:off x="168553" y="123478"/>
            <a:ext cx="3675962" cy="1200329"/>
          </a:xfrm>
          <a:prstGeom prst="rect">
            <a:avLst/>
          </a:prstGeom>
          <a:noFill/>
          <a:ln>
            <a:solidFill>
              <a:schemeClr val="accent1">
                <a:lumMod val="50000"/>
              </a:schemeClr>
            </a:solidFill>
          </a:ln>
        </p:spPr>
        <p:txBody>
          <a:bodyPr wrap="square" rtlCol="0">
            <a:spAutoFit/>
          </a:bodyPr>
          <a:lstStyle/>
          <a:p>
            <a:r>
              <a:rPr lang="nl-BE" sz="1200" b="1" dirty="0">
                <a:solidFill>
                  <a:schemeClr val="tx1">
                    <a:lumMod val="65000"/>
                    <a:lumOff val="35000"/>
                  </a:schemeClr>
                </a:solidFill>
                <a:latin typeface="Trebuchet MS" panose="020B0603020202020204" pitchFamily="34" charset="0"/>
              </a:rPr>
              <a:t>Plaats een bolletje op elke as per dimensie</a:t>
            </a:r>
          </a:p>
          <a:p>
            <a:r>
              <a:rPr lang="nl-BE" sz="1200" b="1" dirty="0">
                <a:solidFill>
                  <a:schemeClr val="tx1">
                    <a:lumMod val="65000"/>
                    <a:lumOff val="35000"/>
                  </a:schemeClr>
                </a:solidFill>
                <a:latin typeface="Trebuchet MS" panose="020B0603020202020204" pitchFamily="34" charset="0"/>
              </a:rPr>
              <a:t>0 = lage score en 10 = hoge score</a:t>
            </a:r>
          </a:p>
          <a:p>
            <a:endParaRPr lang="nl-BE" sz="1200" b="1" dirty="0">
              <a:solidFill>
                <a:schemeClr val="tx1">
                  <a:lumMod val="65000"/>
                  <a:lumOff val="35000"/>
                </a:schemeClr>
              </a:solidFill>
              <a:latin typeface="Trebuchet MS" panose="020B0603020202020204" pitchFamily="34" charset="0"/>
            </a:endParaRPr>
          </a:p>
          <a:p>
            <a:r>
              <a:rPr lang="nl-BE" sz="1200" b="1" dirty="0">
                <a:solidFill>
                  <a:schemeClr val="tx1">
                    <a:lumMod val="65000"/>
                    <a:lumOff val="35000"/>
                  </a:schemeClr>
                </a:solidFill>
                <a:latin typeface="Trebuchet MS" panose="020B0603020202020204" pitchFamily="34" charset="0"/>
              </a:rPr>
              <a:t>Verbind daarna de punten</a:t>
            </a:r>
            <a:r>
              <a:rPr lang="nl-BE" sz="1200" b="1" dirty="0" smtClean="0">
                <a:solidFill>
                  <a:schemeClr val="tx1">
                    <a:lumMod val="65000"/>
                    <a:lumOff val="35000"/>
                  </a:schemeClr>
                </a:solidFill>
                <a:latin typeface="Trebuchet MS" panose="020B0603020202020204" pitchFamily="34" charset="0"/>
              </a:rPr>
              <a:t>: HOE GROTER HET OPPERVLAK, HOE GEZONDER JE IN HET LEVEN STAAT.</a:t>
            </a:r>
            <a:endParaRPr lang="nl-BE" sz="1200" b="1" dirty="0">
              <a:solidFill>
                <a:schemeClr val="tx1">
                  <a:lumMod val="65000"/>
                  <a:lumOff val="35000"/>
                </a:schemeClr>
              </a:solidFill>
              <a:latin typeface="Trebuchet MS" panose="020B0603020202020204" pitchFamily="34" charset="0"/>
            </a:endParaRPr>
          </a:p>
        </p:txBody>
      </p:sp>
    </p:spTree>
    <p:extLst>
      <p:ext uri="{BB962C8B-B14F-4D97-AF65-F5344CB8AC3E}">
        <p14:creationId xmlns:p14="http://schemas.microsoft.com/office/powerpoint/2010/main" val="1810540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kstvak 48"/>
          <p:cNvSpPr txBox="1"/>
          <p:nvPr/>
        </p:nvSpPr>
        <p:spPr>
          <a:xfrm>
            <a:off x="44180" y="39752"/>
            <a:ext cx="9144000" cy="7017306"/>
          </a:xfrm>
          <a:prstGeom prst="rect">
            <a:avLst/>
          </a:prstGeom>
          <a:solidFill>
            <a:schemeClr val="bg1"/>
          </a:solidFill>
        </p:spPr>
        <p:txBody>
          <a:bodyPr wrap="square" rtlCol="0">
            <a:spAutoFit/>
          </a:bodyPr>
          <a:lstStyle/>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en-US" dirty="0"/>
          </a:p>
        </p:txBody>
      </p:sp>
      <p:sp>
        <p:nvSpPr>
          <p:cNvPr id="4" name="Tekstvak 3"/>
          <p:cNvSpPr txBox="1"/>
          <p:nvPr/>
        </p:nvSpPr>
        <p:spPr>
          <a:xfrm>
            <a:off x="0" y="2573135"/>
            <a:ext cx="5363166" cy="7017306"/>
          </a:xfrm>
          <a:prstGeom prst="rect">
            <a:avLst/>
          </a:prstGeom>
          <a:solidFill>
            <a:schemeClr val="bg1"/>
          </a:solidFill>
        </p:spPr>
        <p:txBody>
          <a:bodyPr wrap="square" rtlCol="0">
            <a:spAutoFit/>
          </a:bodyPr>
          <a:lstStyle/>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nl-BE" dirty="0" smtClean="0"/>
          </a:p>
          <a:p>
            <a:endParaRPr lang="nl-BE" dirty="0"/>
          </a:p>
          <a:p>
            <a:endParaRPr lang="en-US" dirty="0"/>
          </a:p>
        </p:txBody>
      </p:sp>
      <p:sp>
        <p:nvSpPr>
          <p:cNvPr id="7" name="Tekstvak 6"/>
          <p:cNvSpPr txBox="1"/>
          <p:nvPr/>
        </p:nvSpPr>
        <p:spPr>
          <a:xfrm>
            <a:off x="5284676" y="-20538"/>
            <a:ext cx="1435967" cy="261610"/>
          </a:xfrm>
          <a:prstGeom prst="rect">
            <a:avLst/>
          </a:prstGeom>
          <a:noFill/>
        </p:spPr>
        <p:txBody>
          <a:bodyPr wrap="square" rtlCol="0">
            <a:spAutoFit/>
          </a:bodyPr>
          <a:lstStyle/>
          <a:p>
            <a:r>
              <a:rPr lang="nl-BE" sz="1100" b="1" dirty="0" err="1" smtClean="0">
                <a:solidFill>
                  <a:schemeClr val="tx1">
                    <a:lumMod val="65000"/>
                    <a:lumOff val="35000"/>
                  </a:schemeClr>
                </a:solidFill>
              </a:rPr>
              <a:t>Lichaamfuncties</a:t>
            </a:r>
            <a:endParaRPr lang="nl-BE" sz="1100" b="1" dirty="0">
              <a:solidFill>
                <a:schemeClr val="tx1">
                  <a:lumMod val="65000"/>
                  <a:lumOff val="35000"/>
                </a:schemeClr>
              </a:solidFill>
            </a:endParaRPr>
          </a:p>
        </p:txBody>
      </p:sp>
      <p:sp>
        <p:nvSpPr>
          <p:cNvPr id="23" name="Tekstvak 22"/>
          <p:cNvSpPr txBox="1"/>
          <p:nvPr/>
        </p:nvSpPr>
        <p:spPr>
          <a:xfrm>
            <a:off x="395536" y="241072"/>
            <a:ext cx="3179311" cy="923330"/>
          </a:xfrm>
          <a:prstGeom prst="rect">
            <a:avLst/>
          </a:prstGeom>
          <a:noFill/>
          <a:ln>
            <a:solidFill>
              <a:schemeClr val="accent1">
                <a:lumMod val="50000"/>
              </a:schemeClr>
            </a:solidFill>
          </a:ln>
        </p:spPr>
        <p:txBody>
          <a:bodyPr wrap="square" rtlCol="0">
            <a:spAutoFit/>
          </a:bodyPr>
          <a:lstStyle/>
          <a:p>
            <a:r>
              <a:rPr lang="nl-BE" b="1" dirty="0">
                <a:solidFill>
                  <a:schemeClr val="tx1">
                    <a:lumMod val="65000"/>
                    <a:lumOff val="35000"/>
                  </a:schemeClr>
                </a:solidFill>
                <a:latin typeface="Arial" panose="020B0604020202020204" pitchFamily="34" charset="0"/>
                <a:cs typeface="Arial" panose="020B0604020202020204" pitchFamily="34" charset="0"/>
              </a:rPr>
              <a:t>CM gezondheidsfonds:</a:t>
            </a:r>
          </a:p>
          <a:p>
            <a:r>
              <a:rPr lang="nl-BE" b="1" dirty="0">
                <a:solidFill>
                  <a:schemeClr val="tx1">
                    <a:lumMod val="65000"/>
                    <a:lumOff val="35000"/>
                  </a:schemeClr>
                </a:solidFill>
                <a:latin typeface="Arial" panose="020B0604020202020204" pitchFamily="34" charset="0"/>
                <a:cs typeface="Arial" panose="020B0604020202020204" pitchFamily="34" charset="0"/>
              </a:rPr>
              <a:t>Helpen bij vergroten oppervlak in alle dimensies</a:t>
            </a:r>
          </a:p>
        </p:txBody>
      </p:sp>
      <p:pic>
        <p:nvPicPr>
          <p:cNvPr id="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0983" y="4083918"/>
            <a:ext cx="704390" cy="51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3874" y="3354743"/>
            <a:ext cx="704390" cy="51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6810" y="3291830"/>
            <a:ext cx="704390" cy="51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Tekstvak 61"/>
          <p:cNvSpPr txBox="1"/>
          <p:nvPr/>
        </p:nvSpPr>
        <p:spPr>
          <a:xfrm>
            <a:off x="1020991" y="1753010"/>
            <a:ext cx="2808311" cy="1500411"/>
          </a:xfrm>
          <a:prstGeom prst="rect">
            <a:avLst/>
          </a:prstGeom>
          <a:noFill/>
        </p:spPr>
        <p:txBody>
          <a:bodyPr wrap="square" rtlCol="0">
            <a:spAutoFit/>
          </a:bodyPr>
          <a:lstStyle/>
          <a:p>
            <a:r>
              <a:rPr lang="nl-BE" sz="1050" dirty="0">
                <a:solidFill>
                  <a:schemeClr val="tx1">
                    <a:lumMod val="65000"/>
                    <a:lumOff val="35000"/>
                  </a:schemeClr>
                </a:solidFill>
              </a:rPr>
              <a:t>•Zorgen voor jezelf</a:t>
            </a:r>
          </a:p>
          <a:p>
            <a:r>
              <a:rPr lang="nl-BE" sz="1050" dirty="0">
                <a:solidFill>
                  <a:schemeClr val="tx1">
                    <a:lumMod val="65000"/>
                    <a:lumOff val="35000"/>
                  </a:schemeClr>
                </a:solidFill>
              </a:rPr>
              <a:t>•Je grenzen kennen</a:t>
            </a:r>
          </a:p>
          <a:p>
            <a:r>
              <a:rPr lang="nl-BE" sz="1050" dirty="0">
                <a:solidFill>
                  <a:schemeClr val="tx1">
                    <a:lumMod val="65000"/>
                    <a:lumOff val="35000"/>
                  </a:schemeClr>
                </a:solidFill>
              </a:rPr>
              <a:t>•Kennis van gezondheid</a:t>
            </a:r>
          </a:p>
          <a:p>
            <a:r>
              <a:rPr lang="nl-BE" sz="1050" dirty="0">
                <a:solidFill>
                  <a:schemeClr val="tx1">
                    <a:lumMod val="65000"/>
                    <a:lumOff val="35000"/>
                  </a:schemeClr>
                </a:solidFill>
              </a:rPr>
              <a:t>•Omgaan met tijd</a:t>
            </a:r>
          </a:p>
          <a:p>
            <a:r>
              <a:rPr lang="nl-BE" sz="1050" dirty="0">
                <a:solidFill>
                  <a:schemeClr val="tx1">
                    <a:lumMod val="65000"/>
                    <a:lumOff val="35000"/>
                  </a:schemeClr>
                </a:solidFill>
              </a:rPr>
              <a:t>•Omgaan met geld</a:t>
            </a:r>
          </a:p>
          <a:p>
            <a:r>
              <a:rPr lang="nl-BE" sz="1050" dirty="0">
                <a:solidFill>
                  <a:schemeClr val="tx1">
                    <a:lumMod val="65000"/>
                    <a:lumOff val="35000"/>
                  </a:schemeClr>
                </a:solidFill>
              </a:rPr>
              <a:t>•Kunnen werken</a:t>
            </a:r>
          </a:p>
          <a:p>
            <a:r>
              <a:rPr lang="nl-BE" sz="1050" dirty="0">
                <a:solidFill>
                  <a:schemeClr val="tx1">
                    <a:lumMod val="65000"/>
                    <a:lumOff val="35000"/>
                  </a:schemeClr>
                </a:solidFill>
              </a:rPr>
              <a:t>•Hulp kunnen vragen</a:t>
            </a:r>
          </a:p>
          <a:p>
            <a:endParaRPr lang="nl-BE" dirty="0">
              <a:solidFill>
                <a:schemeClr val="tx1">
                  <a:lumMod val="65000"/>
                  <a:lumOff val="35000"/>
                </a:schemeClr>
              </a:solidFill>
            </a:endParaRPr>
          </a:p>
        </p:txBody>
      </p:sp>
      <p:pic>
        <p:nvPicPr>
          <p:cNvPr id="3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1883" y="1563638"/>
            <a:ext cx="704390" cy="51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6708" y="1635646"/>
            <a:ext cx="704390" cy="51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Tijdelijke aanduiding voor inhoud 11"/>
          <p:cNvPicPr>
            <a:picLocks noChangeAspect="1"/>
          </p:cNvPicPr>
          <p:nvPr/>
        </p:nvPicPr>
        <p:blipFill rotWithShape="1">
          <a:blip r:embed="rId3" cstate="print">
            <a:extLst>
              <a:ext uri="{28A0092B-C50C-407E-A947-70E740481C1C}">
                <a14:useLocalDpi xmlns:a14="http://schemas.microsoft.com/office/drawing/2010/main" val="0"/>
              </a:ext>
            </a:extLst>
          </a:blip>
          <a:srcRect l="21304" t="16079" r="17219" b="17152"/>
          <a:stretch/>
        </p:blipFill>
        <p:spPr>
          <a:xfrm>
            <a:off x="3606273" y="987574"/>
            <a:ext cx="2684418" cy="3142945"/>
          </a:xfrm>
          <a:prstGeom prst="rect">
            <a:avLst/>
          </a:prstGeom>
        </p:spPr>
      </p:pic>
      <p:sp>
        <p:nvSpPr>
          <p:cNvPr id="53" name="Tekstvak 52"/>
          <p:cNvSpPr txBox="1"/>
          <p:nvPr/>
        </p:nvSpPr>
        <p:spPr>
          <a:xfrm>
            <a:off x="6963073" y="1279386"/>
            <a:ext cx="1281335" cy="430887"/>
          </a:xfrm>
          <a:prstGeom prst="rect">
            <a:avLst/>
          </a:prstGeom>
          <a:noFill/>
        </p:spPr>
        <p:txBody>
          <a:bodyPr wrap="square" rtlCol="0">
            <a:spAutoFit/>
          </a:bodyPr>
          <a:lstStyle/>
          <a:p>
            <a:r>
              <a:rPr lang="nl-BE" sz="1100" b="1" dirty="0" smtClean="0">
                <a:solidFill>
                  <a:schemeClr val="tx1">
                    <a:lumMod val="65000"/>
                    <a:lumOff val="35000"/>
                  </a:schemeClr>
                </a:solidFill>
              </a:rPr>
              <a:t>Mentaal welbevinden</a:t>
            </a:r>
            <a:endParaRPr lang="nl-BE" sz="1100" b="1" dirty="0">
              <a:solidFill>
                <a:schemeClr val="tx1">
                  <a:lumMod val="65000"/>
                  <a:lumOff val="35000"/>
                </a:schemeClr>
              </a:solidFill>
            </a:endParaRPr>
          </a:p>
        </p:txBody>
      </p:sp>
      <p:sp>
        <p:nvSpPr>
          <p:cNvPr id="55" name="Tekstvak 54"/>
          <p:cNvSpPr txBox="1"/>
          <p:nvPr/>
        </p:nvSpPr>
        <p:spPr>
          <a:xfrm>
            <a:off x="6952128" y="3466160"/>
            <a:ext cx="932240" cy="261610"/>
          </a:xfrm>
          <a:prstGeom prst="rect">
            <a:avLst/>
          </a:prstGeom>
          <a:noFill/>
        </p:spPr>
        <p:txBody>
          <a:bodyPr wrap="square" rtlCol="0">
            <a:spAutoFit/>
          </a:bodyPr>
          <a:lstStyle/>
          <a:p>
            <a:r>
              <a:rPr lang="nl-BE" sz="1100" b="1" dirty="0" smtClean="0">
                <a:solidFill>
                  <a:schemeClr val="tx1">
                    <a:lumMod val="65000"/>
                    <a:lumOff val="35000"/>
                  </a:schemeClr>
                </a:solidFill>
              </a:rPr>
              <a:t>Zingeving</a:t>
            </a:r>
            <a:endParaRPr lang="nl-BE" sz="1100" b="1" dirty="0">
              <a:solidFill>
                <a:schemeClr val="tx1">
                  <a:lumMod val="65000"/>
                  <a:lumOff val="35000"/>
                </a:schemeClr>
              </a:solidFill>
            </a:endParaRPr>
          </a:p>
        </p:txBody>
      </p:sp>
      <p:sp>
        <p:nvSpPr>
          <p:cNvPr id="57" name="Tekstvak 56"/>
          <p:cNvSpPr txBox="1"/>
          <p:nvPr/>
        </p:nvSpPr>
        <p:spPr>
          <a:xfrm flipH="1">
            <a:off x="5191140" y="3867894"/>
            <a:ext cx="1177552" cy="430887"/>
          </a:xfrm>
          <a:prstGeom prst="rect">
            <a:avLst/>
          </a:prstGeom>
          <a:noFill/>
        </p:spPr>
        <p:txBody>
          <a:bodyPr wrap="square" rtlCol="0">
            <a:spAutoFit/>
          </a:bodyPr>
          <a:lstStyle/>
          <a:p>
            <a:r>
              <a:rPr lang="nl-BE" sz="1100" b="1" dirty="0" smtClean="0">
                <a:solidFill>
                  <a:schemeClr val="tx1">
                    <a:lumMod val="65000"/>
                    <a:lumOff val="35000"/>
                  </a:schemeClr>
                </a:solidFill>
              </a:rPr>
              <a:t>Kwaliteit van leven</a:t>
            </a:r>
            <a:endParaRPr lang="nl-BE" sz="1100" b="1" dirty="0">
              <a:solidFill>
                <a:schemeClr val="tx1">
                  <a:lumMod val="65000"/>
                  <a:lumOff val="35000"/>
                </a:schemeClr>
              </a:solidFill>
            </a:endParaRPr>
          </a:p>
        </p:txBody>
      </p:sp>
      <p:sp>
        <p:nvSpPr>
          <p:cNvPr id="59" name="Tekstvak 58"/>
          <p:cNvSpPr txBox="1"/>
          <p:nvPr/>
        </p:nvSpPr>
        <p:spPr>
          <a:xfrm>
            <a:off x="1043608" y="3291830"/>
            <a:ext cx="1808469" cy="415498"/>
          </a:xfrm>
          <a:prstGeom prst="rect">
            <a:avLst/>
          </a:prstGeom>
          <a:noFill/>
        </p:spPr>
        <p:txBody>
          <a:bodyPr wrap="square" rtlCol="0">
            <a:spAutoFit/>
          </a:bodyPr>
          <a:lstStyle/>
          <a:p>
            <a:r>
              <a:rPr lang="nl-BE" sz="1050" b="1" dirty="0" smtClean="0">
                <a:solidFill>
                  <a:schemeClr val="tx1">
                    <a:lumMod val="65000"/>
                    <a:lumOff val="35000"/>
                  </a:schemeClr>
                </a:solidFill>
              </a:rPr>
              <a:t>Sociaal maatschappelijk participeren</a:t>
            </a:r>
            <a:endParaRPr lang="nl-BE" sz="1050" b="1" dirty="0">
              <a:solidFill>
                <a:schemeClr val="tx1">
                  <a:lumMod val="65000"/>
                  <a:lumOff val="35000"/>
                </a:schemeClr>
              </a:solidFill>
            </a:endParaRPr>
          </a:p>
        </p:txBody>
      </p:sp>
      <p:sp>
        <p:nvSpPr>
          <p:cNvPr id="61" name="Tekstvak 60"/>
          <p:cNvSpPr txBox="1"/>
          <p:nvPr/>
        </p:nvSpPr>
        <p:spPr>
          <a:xfrm>
            <a:off x="1074791" y="1563638"/>
            <a:ext cx="1736459" cy="261610"/>
          </a:xfrm>
          <a:prstGeom prst="rect">
            <a:avLst/>
          </a:prstGeom>
          <a:noFill/>
        </p:spPr>
        <p:txBody>
          <a:bodyPr wrap="square" rtlCol="0">
            <a:spAutoFit/>
          </a:bodyPr>
          <a:lstStyle/>
          <a:p>
            <a:r>
              <a:rPr lang="nl-BE" sz="1100" b="1" dirty="0" smtClean="0">
                <a:solidFill>
                  <a:schemeClr val="tx1">
                    <a:lumMod val="65000"/>
                    <a:lumOff val="35000"/>
                  </a:schemeClr>
                </a:solidFill>
              </a:rPr>
              <a:t>Dagelijks functioneren</a:t>
            </a:r>
            <a:endParaRPr lang="nl-BE" sz="1100" b="1" dirty="0">
              <a:solidFill>
                <a:schemeClr val="tx1">
                  <a:lumMod val="65000"/>
                  <a:lumOff val="35000"/>
                </a:schemeClr>
              </a:solidFill>
            </a:endParaRPr>
          </a:p>
        </p:txBody>
      </p:sp>
      <p:sp>
        <p:nvSpPr>
          <p:cNvPr id="63" name="Tekstvak 62"/>
          <p:cNvSpPr txBox="1"/>
          <p:nvPr/>
        </p:nvSpPr>
        <p:spPr>
          <a:xfrm>
            <a:off x="1020991" y="3663627"/>
            <a:ext cx="2470889" cy="1500411"/>
          </a:xfrm>
          <a:prstGeom prst="rect">
            <a:avLst/>
          </a:prstGeom>
          <a:noFill/>
        </p:spPr>
        <p:txBody>
          <a:bodyPr wrap="square" rtlCol="0">
            <a:spAutoFit/>
          </a:bodyPr>
          <a:lstStyle/>
          <a:p>
            <a:r>
              <a:rPr lang="nl-BE" sz="1050" dirty="0">
                <a:solidFill>
                  <a:schemeClr val="tx1">
                    <a:lumMod val="65000"/>
                    <a:lumOff val="35000"/>
                  </a:schemeClr>
                </a:solidFill>
              </a:rPr>
              <a:t>•Sociale contacten</a:t>
            </a:r>
          </a:p>
          <a:p>
            <a:r>
              <a:rPr lang="nl-BE" sz="1050" dirty="0">
                <a:solidFill>
                  <a:schemeClr val="tx1">
                    <a:lumMod val="65000"/>
                    <a:lumOff val="35000"/>
                  </a:schemeClr>
                </a:solidFill>
              </a:rPr>
              <a:t>•Serieus genomen worden</a:t>
            </a:r>
          </a:p>
          <a:p>
            <a:r>
              <a:rPr lang="nl-BE" sz="1050" dirty="0">
                <a:solidFill>
                  <a:schemeClr val="tx1">
                    <a:lumMod val="65000"/>
                    <a:lumOff val="35000"/>
                  </a:schemeClr>
                </a:solidFill>
              </a:rPr>
              <a:t>•Samen leuke dingen doen</a:t>
            </a:r>
          </a:p>
          <a:p>
            <a:r>
              <a:rPr lang="nl-BE" sz="1050" dirty="0">
                <a:solidFill>
                  <a:schemeClr val="tx1">
                    <a:lumMod val="65000"/>
                    <a:lumOff val="35000"/>
                  </a:schemeClr>
                </a:solidFill>
              </a:rPr>
              <a:t>•Steun van anderen</a:t>
            </a:r>
          </a:p>
          <a:p>
            <a:r>
              <a:rPr lang="nl-BE" sz="1050" dirty="0">
                <a:solidFill>
                  <a:schemeClr val="tx1">
                    <a:lumMod val="65000"/>
                    <a:lumOff val="35000"/>
                  </a:schemeClr>
                </a:solidFill>
              </a:rPr>
              <a:t>•Erbij horen</a:t>
            </a:r>
          </a:p>
          <a:p>
            <a:r>
              <a:rPr lang="nl-BE" sz="1050" dirty="0">
                <a:solidFill>
                  <a:schemeClr val="tx1">
                    <a:lumMod val="65000"/>
                    <a:lumOff val="35000"/>
                  </a:schemeClr>
                </a:solidFill>
              </a:rPr>
              <a:t>•Zinvolle dingen doen</a:t>
            </a:r>
          </a:p>
          <a:p>
            <a:r>
              <a:rPr lang="nl-BE" sz="1050" dirty="0">
                <a:solidFill>
                  <a:schemeClr val="tx1">
                    <a:lumMod val="65000"/>
                    <a:lumOff val="35000"/>
                  </a:schemeClr>
                </a:solidFill>
              </a:rPr>
              <a:t>•Interesse in de maatschappij</a:t>
            </a:r>
          </a:p>
          <a:p>
            <a:endParaRPr lang="nl-BE" dirty="0">
              <a:solidFill>
                <a:schemeClr val="tx1">
                  <a:lumMod val="65000"/>
                  <a:lumOff val="35000"/>
                </a:schemeClr>
              </a:solidFill>
            </a:endParaRPr>
          </a:p>
        </p:txBody>
      </p:sp>
      <p:sp>
        <p:nvSpPr>
          <p:cNvPr id="64" name="Tekstvak 63"/>
          <p:cNvSpPr txBox="1"/>
          <p:nvPr/>
        </p:nvSpPr>
        <p:spPr>
          <a:xfrm>
            <a:off x="5284676" y="195486"/>
            <a:ext cx="1435967" cy="1223412"/>
          </a:xfrm>
          <a:prstGeom prst="rect">
            <a:avLst/>
          </a:prstGeom>
          <a:noFill/>
        </p:spPr>
        <p:txBody>
          <a:bodyPr wrap="square" rtlCol="0">
            <a:spAutoFit/>
          </a:bodyPr>
          <a:lstStyle/>
          <a:p>
            <a:r>
              <a:rPr lang="nl-BE" sz="1050" dirty="0">
                <a:solidFill>
                  <a:schemeClr val="tx1">
                    <a:lumMod val="65000"/>
                    <a:lumOff val="35000"/>
                  </a:schemeClr>
                </a:solidFill>
              </a:rPr>
              <a:t>•Je gezond voelen</a:t>
            </a:r>
          </a:p>
          <a:p>
            <a:r>
              <a:rPr lang="nl-BE" sz="1050" dirty="0">
                <a:solidFill>
                  <a:schemeClr val="tx1">
                    <a:lumMod val="65000"/>
                    <a:lumOff val="35000"/>
                  </a:schemeClr>
                </a:solidFill>
              </a:rPr>
              <a:t>•Fitheid</a:t>
            </a:r>
          </a:p>
          <a:p>
            <a:r>
              <a:rPr lang="nl-BE" sz="1050" dirty="0">
                <a:solidFill>
                  <a:schemeClr val="tx1">
                    <a:lumMod val="65000"/>
                    <a:lumOff val="35000"/>
                  </a:schemeClr>
                </a:solidFill>
              </a:rPr>
              <a:t>•Klachten en pijn</a:t>
            </a:r>
          </a:p>
          <a:p>
            <a:r>
              <a:rPr lang="nl-BE" sz="1050" dirty="0">
                <a:solidFill>
                  <a:schemeClr val="tx1">
                    <a:lumMod val="65000"/>
                    <a:lumOff val="35000"/>
                  </a:schemeClr>
                </a:solidFill>
              </a:rPr>
              <a:t>•Slapen</a:t>
            </a:r>
          </a:p>
          <a:p>
            <a:r>
              <a:rPr lang="nl-BE" sz="1050" dirty="0">
                <a:solidFill>
                  <a:schemeClr val="tx1">
                    <a:lumMod val="65000"/>
                    <a:lumOff val="35000"/>
                  </a:schemeClr>
                </a:solidFill>
              </a:rPr>
              <a:t>•Eten</a:t>
            </a:r>
          </a:p>
          <a:p>
            <a:r>
              <a:rPr lang="nl-BE" sz="1050" dirty="0">
                <a:solidFill>
                  <a:schemeClr val="tx1">
                    <a:lumMod val="65000"/>
                    <a:lumOff val="35000"/>
                  </a:schemeClr>
                </a:solidFill>
              </a:rPr>
              <a:t>•Conditie</a:t>
            </a:r>
          </a:p>
          <a:p>
            <a:r>
              <a:rPr lang="nl-BE" sz="1050" dirty="0">
                <a:solidFill>
                  <a:schemeClr val="tx1">
                    <a:lumMod val="65000"/>
                    <a:lumOff val="35000"/>
                  </a:schemeClr>
                </a:solidFill>
              </a:rPr>
              <a:t>•Bewegen</a:t>
            </a:r>
          </a:p>
        </p:txBody>
      </p:sp>
      <p:sp>
        <p:nvSpPr>
          <p:cNvPr id="65" name="Tekstvak 64"/>
          <p:cNvSpPr txBox="1"/>
          <p:nvPr/>
        </p:nvSpPr>
        <p:spPr>
          <a:xfrm>
            <a:off x="6963073" y="1635646"/>
            <a:ext cx="1929407" cy="1500411"/>
          </a:xfrm>
          <a:prstGeom prst="rect">
            <a:avLst/>
          </a:prstGeom>
          <a:noFill/>
        </p:spPr>
        <p:txBody>
          <a:bodyPr wrap="square" rtlCol="0">
            <a:spAutoFit/>
          </a:bodyPr>
          <a:lstStyle/>
          <a:p>
            <a:r>
              <a:rPr lang="nl-BE" sz="1050" dirty="0">
                <a:solidFill>
                  <a:schemeClr val="tx1">
                    <a:lumMod val="65000"/>
                    <a:lumOff val="35000"/>
                  </a:schemeClr>
                </a:solidFill>
              </a:rPr>
              <a:t>•Onthouden</a:t>
            </a:r>
          </a:p>
          <a:p>
            <a:r>
              <a:rPr lang="nl-BE" sz="1050" dirty="0">
                <a:solidFill>
                  <a:schemeClr val="tx1">
                    <a:lumMod val="65000"/>
                    <a:lumOff val="35000"/>
                  </a:schemeClr>
                </a:solidFill>
              </a:rPr>
              <a:t>•Concentreren</a:t>
            </a:r>
          </a:p>
          <a:p>
            <a:r>
              <a:rPr lang="nl-BE" sz="1050" dirty="0">
                <a:solidFill>
                  <a:schemeClr val="tx1">
                    <a:lumMod val="65000"/>
                    <a:lumOff val="35000"/>
                  </a:schemeClr>
                </a:solidFill>
              </a:rPr>
              <a:t>•Communiceren</a:t>
            </a:r>
          </a:p>
          <a:p>
            <a:r>
              <a:rPr lang="nl-BE" sz="1050" dirty="0">
                <a:solidFill>
                  <a:schemeClr val="tx1">
                    <a:lumMod val="65000"/>
                    <a:lumOff val="35000"/>
                  </a:schemeClr>
                </a:solidFill>
              </a:rPr>
              <a:t>•Vrolijk zijn</a:t>
            </a:r>
          </a:p>
          <a:p>
            <a:r>
              <a:rPr lang="nl-BE" sz="1050" dirty="0">
                <a:solidFill>
                  <a:schemeClr val="tx1">
                    <a:lumMod val="65000"/>
                    <a:lumOff val="35000"/>
                  </a:schemeClr>
                </a:solidFill>
              </a:rPr>
              <a:t>•Jezelf accepteren</a:t>
            </a:r>
          </a:p>
          <a:p>
            <a:r>
              <a:rPr lang="nl-BE" sz="1050" dirty="0">
                <a:solidFill>
                  <a:schemeClr val="tx1">
                    <a:lumMod val="65000"/>
                    <a:lumOff val="35000"/>
                  </a:schemeClr>
                </a:solidFill>
              </a:rPr>
              <a:t>•Omgaan met verandering</a:t>
            </a:r>
          </a:p>
          <a:p>
            <a:r>
              <a:rPr lang="nl-BE" sz="1050" dirty="0">
                <a:solidFill>
                  <a:schemeClr val="tx1">
                    <a:lumMod val="65000"/>
                    <a:lumOff val="35000"/>
                  </a:schemeClr>
                </a:solidFill>
              </a:rPr>
              <a:t>•Gevoel van controle</a:t>
            </a:r>
          </a:p>
          <a:p>
            <a:endParaRPr lang="nl-BE" dirty="0">
              <a:solidFill>
                <a:schemeClr val="tx1">
                  <a:lumMod val="65000"/>
                  <a:lumOff val="35000"/>
                </a:schemeClr>
              </a:solidFill>
            </a:endParaRPr>
          </a:p>
        </p:txBody>
      </p:sp>
      <p:sp>
        <p:nvSpPr>
          <p:cNvPr id="66" name="Tekstvak 65"/>
          <p:cNvSpPr txBox="1"/>
          <p:nvPr/>
        </p:nvSpPr>
        <p:spPr>
          <a:xfrm>
            <a:off x="7015013" y="3723878"/>
            <a:ext cx="1949475" cy="1500411"/>
          </a:xfrm>
          <a:prstGeom prst="rect">
            <a:avLst/>
          </a:prstGeom>
          <a:noFill/>
        </p:spPr>
        <p:txBody>
          <a:bodyPr wrap="square" rtlCol="0">
            <a:spAutoFit/>
          </a:bodyPr>
          <a:lstStyle/>
          <a:p>
            <a:r>
              <a:rPr lang="nl-BE" sz="1050" dirty="0">
                <a:solidFill>
                  <a:schemeClr val="tx1">
                    <a:lumMod val="65000"/>
                    <a:lumOff val="35000"/>
                  </a:schemeClr>
                </a:solidFill>
              </a:rPr>
              <a:t>•Zinvol leven</a:t>
            </a:r>
          </a:p>
          <a:p>
            <a:r>
              <a:rPr lang="nl-BE" sz="1050" dirty="0">
                <a:solidFill>
                  <a:schemeClr val="tx1">
                    <a:lumMod val="65000"/>
                    <a:lumOff val="35000"/>
                  </a:schemeClr>
                </a:solidFill>
              </a:rPr>
              <a:t>•Levenslust</a:t>
            </a:r>
          </a:p>
          <a:p>
            <a:r>
              <a:rPr lang="nl-BE" sz="1050" dirty="0">
                <a:solidFill>
                  <a:schemeClr val="tx1">
                    <a:lumMod val="65000"/>
                    <a:lumOff val="35000"/>
                  </a:schemeClr>
                </a:solidFill>
              </a:rPr>
              <a:t>•Idealen willen bereiken</a:t>
            </a:r>
          </a:p>
          <a:p>
            <a:r>
              <a:rPr lang="nl-BE" sz="1050" dirty="0">
                <a:solidFill>
                  <a:schemeClr val="tx1">
                    <a:lumMod val="65000"/>
                    <a:lumOff val="35000"/>
                  </a:schemeClr>
                </a:solidFill>
              </a:rPr>
              <a:t>•Vertrouwen hebben</a:t>
            </a:r>
          </a:p>
          <a:p>
            <a:r>
              <a:rPr lang="nl-BE" sz="1050" dirty="0">
                <a:solidFill>
                  <a:schemeClr val="tx1">
                    <a:lumMod val="65000"/>
                    <a:lumOff val="35000"/>
                  </a:schemeClr>
                </a:solidFill>
              </a:rPr>
              <a:t>•Accepteren</a:t>
            </a:r>
          </a:p>
          <a:p>
            <a:r>
              <a:rPr lang="nl-BE" sz="1050" dirty="0">
                <a:solidFill>
                  <a:schemeClr val="tx1">
                    <a:lumMod val="65000"/>
                    <a:lumOff val="35000"/>
                  </a:schemeClr>
                </a:solidFill>
              </a:rPr>
              <a:t>•Dankbaarheid</a:t>
            </a:r>
          </a:p>
          <a:p>
            <a:r>
              <a:rPr lang="nl-BE" sz="1050" dirty="0">
                <a:solidFill>
                  <a:schemeClr val="tx1">
                    <a:lumMod val="65000"/>
                    <a:lumOff val="35000"/>
                  </a:schemeClr>
                </a:solidFill>
              </a:rPr>
              <a:t>•Blijven leren</a:t>
            </a:r>
          </a:p>
          <a:p>
            <a:endParaRPr lang="nl-BE" dirty="0">
              <a:solidFill>
                <a:schemeClr val="tx1">
                  <a:lumMod val="65000"/>
                  <a:lumOff val="35000"/>
                </a:schemeClr>
              </a:solidFill>
            </a:endParaRPr>
          </a:p>
        </p:txBody>
      </p:sp>
      <p:sp>
        <p:nvSpPr>
          <p:cNvPr id="67" name="Tekstvak 66"/>
          <p:cNvSpPr txBox="1"/>
          <p:nvPr/>
        </p:nvSpPr>
        <p:spPr>
          <a:xfrm>
            <a:off x="5150364" y="4239691"/>
            <a:ext cx="1681843" cy="1500411"/>
          </a:xfrm>
          <a:prstGeom prst="rect">
            <a:avLst/>
          </a:prstGeom>
          <a:noFill/>
        </p:spPr>
        <p:txBody>
          <a:bodyPr wrap="square" rtlCol="0">
            <a:spAutoFit/>
          </a:bodyPr>
          <a:lstStyle/>
          <a:p>
            <a:r>
              <a:rPr lang="nl-BE" sz="1050" dirty="0">
                <a:solidFill>
                  <a:schemeClr val="tx1">
                    <a:lumMod val="65000"/>
                    <a:lumOff val="35000"/>
                  </a:schemeClr>
                </a:solidFill>
              </a:rPr>
              <a:t>•Genieten</a:t>
            </a:r>
          </a:p>
          <a:p>
            <a:r>
              <a:rPr lang="nl-BE" sz="1050" dirty="0">
                <a:solidFill>
                  <a:schemeClr val="tx1">
                    <a:lumMod val="65000"/>
                    <a:lumOff val="35000"/>
                  </a:schemeClr>
                </a:solidFill>
              </a:rPr>
              <a:t>•Gelukkig zijn</a:t>
            </a:r>
          </a:p>
          <a:p>
            <a:r>
              <a:rPr lang="nl-BE" sz="1050" dirty="0">
                <a:solidFill>
                  <a:schemeClr val="tx1">
                    <a:lumMod val="65000"/>
                    <a:lumOff val="35000"/>
                  </a:schemeClr>
                </a:solidFill>
              </a:rPr>
              <a:t>•Lekker in je vel zitten</a:t>
            </a:r>
          </a:p>
          <a:p>
            <a:r>
              <a:rPr lang="nl-BE" sz="1050" dirty="0">
                <a:solidFill>
                  <a:schemeClr val="tx1">
                    <a:lumMod val="65000"/>
                    <a:lumOff val="35000"/>
                  </a:schemeClr>
                </a:solidFill>
              </a:rPr>
              <a:t>•Balans</a:t>
            </a:r>
          </a:p>
          <a:p>
            <a:r>
              <a:rPr lang="nl-BE" sz="1050" dirty="0">
                <a:solidFill>
                  <a:schemeClr val="tx1">
                    <a:lumMod val="65000"/>
                    <a:lumOff val="35000"/>
                  </a:schemeClr>
                </a:solidFill>
              </a:rPr>
              <a:t>•Je veilig voelen</a:t>
            </a:r>
          </a:p>
          <a:p>
            <a:r>
              <a:rPr lang="nl-BE" sz="1050" dirty="0">
                <a:solidFill>
                  <a:schemeClr val="tx1">
                    <a:lumMod val="65000"/>
                    <a:lumOff val="35000"/>
                  </a:schemeClr>
                </a:solidFill>
              </a:rPr>
              <a:t>•Hoe je woont</a:t>
            </a:r>
          </a:p>
          <a:p>
            <a:r>
              <a:rPr lang="nl-BE" sz="1050" dirty="0">
                <a:solidFill>
                  <a:schemeClr val="tx1">
                    <a:lumMod val="65000"/>
                    <a:lumOff val="35000"/>
                  </a:schemeClr>
                </a:solidFill>
              </a:rPr>
              <a:t>•Rondkomen met je geld</a:t>
            </a:r>
          </a:p>
          <a:p>
            <a:endParaRPr lang="nl-BE" dirty="0">
              <a:solidFill>
                <a:schemeClr val="tx1">
                  <a:lumMod val="65000"/>
                  <a:lumOff val="35000"/>
                </a:schemeClr>
              </a:solidFill>
            </a:endParaRPr>
          </a:p>
        </p:txBody>
      </p:sp>
      <p:cxnSp>
        <p:nvCxnSpPr>
          <p:cNvPr id="69" name="Rechte verbindingslijn 68"/>
          <p:cNvCxnSpPr/>
          <p:nvPr/>
        </p:nvCxnSpPr>
        <p:spPr>
          <a:xfrm>
            <a:off x="4923928" y="1704497"/>
            <a:ext cx="1007528" cy="30091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70" name="Rechte verbindingslijn 69"/>
          <p:cNvCxnSpPr/>
          <p:nvPr/>
        </p:nvCxnSpPr>
        <p:spPr>
          <a:xfrm flipV="1">
            <a:off x="4359694" y="1704497"/>
            <a:ext cx="564236" cy="580796"/>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71" name="Rechte verbindingslijn 70"/>
          <p:cNvCxnSpPr/>
          <p:nvPr/>
        </p:nvCxnSpPr>
        <p:spPr>
          <a:xfrm>
            <a:off x="4359694" y="2958737"/>
            <a:ext cx="564234" cy="549117"/>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72" name="Rechte verbindingslijn 71"/>
          <p:cNvCxnSpPr/>
          <p:nvPr/>
        </p:nvCxnSpPr>
        <p:spPr>
          <a:xfrm flipV="1">
            <a:off x="4923928" y="2958737"/>
            <a:ext cx="512168" cy="549117"/>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p:nvPr/>
        </p:nvCxnSpPr>
        <p:spPr>
          <a:xfrm flipV="1">
            <a:off x="5436096" y="2024081"/>
            <a:ext cx="495360" cy="934656"/>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74" name="Rechte verbindingslijn 73"/>
          <p:cNvCxnSpPr/>
          <p:nvPr/>
        </p:nvCxnSpPr>
        <p:spPr>
          <a:xfrm>
            <a:off x="4359694" y="2285293"/>
            <a:ext cx="0" cy="673444"/>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4947542" y="1419622"/>
            <a:ext cx="1263793" cy="472019"/>
          </a:xfrm>
          <a:prstGeom prst="line">
            <a:avLst/>
          </a:prstGeom>
          <a:ln w="476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flipV="1">
            <a:off x="3923928" y="1419622"/>
            <a:ext cx="1023614" cy="613836"/>
          </a:xfrm>
          <a:prstGeom prst="line">
            <a:avLst/>
          </a:prstGeom>
          <a:ln w="476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p:nvCxnSpPr>
        <p:spPr>
          <a:xfrm>
            <a:off x="3923928" y="2014783"/>
            <a:ext cx="184355" cy="1030206"/>
          </a:xfrm>
          <a:prstGeom prst="line">
            <a:avLst/>
          </a:prstGeom>
          <a:ln w="476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a:off x="4108283" y="3044989"/>
            <a:ext cx="815647" cy="733680"/>
          </a:xfrm>
          <a:prstGeom prst="line">
            <a:avLst/>
          </a:prstGeom>
          <a:ln w="476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flipV="1">
            <a:off x="4923930" y="3199359"/>
            <a:ext cx="1051751" cy="589455"/>
          </a:xfrm>
          <a:prstGeom prst="line">
            <a:avLst/>
          </a:prstGeom>
          <a:ln w="476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p:nvCxnSpPr>
        <p:spPr>
          <a:xfrm flipV="1">
            <a:off x="5931456" y="1891641"/>
            <a:ext cx="279879" cy="1314595"/>
          </a:xfrm>
          <a:prstGeom prst="line">
            <a:avLst/>
          </a:prstGeom>
          <a:ln w="476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p:cNvCxnSpPr/>
          <p:nvPr/>
        </p:nvCxnSpPr>
        <p:spPr>
          <a:xfrm flipV="1">
            <a:off x="4929683" y="1454163"/>
            <a:ext cx="0" cy="220944"/>
          </a:xfrm>
          <a:prstGeom prst="straightConnector1">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Rechte verbindingslijn met pijl 45"/>
          <p:cNvCxnSpPr/>
          <p:nvPr/>
        </p:nvCxnSpPr>
        <p:spPr>
          <a:xfrm flipH="1">
            <a:off x="4219618" y="2932669"/>
            <a:ext cx="126014" cy="118266"/>
          </a:xfrm>
          <a:prstGeom prst="straightConnector1">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p:cNvCxnSpPr/>
          <p:nvPr/>
        </p:nvCxnSpPr>
        <p:spPr>
          <a:xfrm flipV="1">
            <a:off x="5972919" y="1956048"/>
            <a:ext cx="126014" cy="64407"/>
          </a:xfrm>
          <a:prstGeom prst="straightConnector1">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Rechte verbindingslijn met pijl 47"/>
          <p:cNvCxnSpPr/>
          <p:nvPr/>
        </p:nvCxnSpPr>
        <p:spPr>
          <a:xfrm flipH="1">
            <a:off x="4947542" y="3532238"/>
            <a:ext cx="941" cy="169284"/>
          </a:xfrm>
          <a:prstGeom prst="straightConnector1">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p:cNvCxnSpPr/>
          <p:nvPr/>
        </p:nvCxnSpPr>
        <p:spPr>
          <a:xfrm>
            <a:off x="5506690" y="2968113"/>
            <a:ext cx="354172" cy="165644"/>
          </a:xfrm>
          <a:prstGeom prst="straightConnector1">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5" name="Rechte verbindingslijn met pijl 94"/>
          <p:cNvCxnSpPr/>
          <p:nvPr/>
        </p:nvCxnSpPr>
        <p:spPr>
          <a:xfrm flipH="1" flipV="1">
            <a:off x="4016105" y="2073725"/>
            <a:ext cx="266520" cy="110472"/>
          </a:xfrm>
          <a:prstGeom prst="straightConnector1">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4722" y="474423"/>
            <a:ext cx="704390" cy="51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08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al 30"/>
          <p:cNvSpPr/>
          <p:nvPr/>
        </p:nvSpPr>
        <p:spPr>
          <a:xfrm>
            <a:off x="2916456" y="844038"/>
            <a:ext cx="5760000" cy="43200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al 24"/>
          <p:cNvSpPr/>
          <p:nvPr/>
        </p:nvSpPr>
        <p:spPr>
          <a:xfrm>
            <a:off x="3232120" y="1040446"/>
            <a:ext cx="5040000" cy="37800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al 12"/>
          <p:cNvSpPr/>
          <p:nvPr/>
        </p:nvSpPr>
        <p:spPr>
          <a:xfrm>
            <a:off x="3637629" y="1295643"/>
            <a:ext cx="4320000" cy="32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vak 5"/>
          <p:cNvSpPr txBox="1"/>
          <p:nvPr/>
        </p:nvSpPr>
        <p:spPr>
          <a:xfrm>
            <a:off x="251520" y="699542"/>
            <a:ext cx="3904301" cy="1015663"/>
          </a:xfrm>
          <a:prstGeom prst="rect">
            <a:avLst/>
          </a:prstGeom>
          <a:noFill/>
        </p:spPr>
        <p:txBody>
          <a:bodyPr wrap="square" rtlCol="0">
            <a:spAutoFit/>
          </a:bodyPr>
          <a:lstStyle/>
          <a:p>
            <a:r>
              <a:rPr lang="nl-BE" sz="2000" b="1" dirty="0" smtClean="0">
                <a:solidFill>
                  <a:schemeClr val="tx1">
                    <a:lumMod val="50000"/>
                    <a:lumOff val="50000"/>
                  </a:schemeClr>
                </a:solidFill>
                <a:latin typeface="Arial" panose="020B0604020202020204" pitchFamily="34" charset="0"/>
                <a:cs typeface="Arial" panose="020B0604020202020204" pitchFamily="34" charset="0"/>
              </a:rPr>
              <a:t>CM gezondheidsfonds:</a:t>
            </a:r>
          </a:p>
          <a:p>
            <a:r>
              <a:rPr lang="nl-BE" sz="2000" b="1" dirty="0" smtClean="0">
                <a:solidFill>
                  <a:schemeClr val="tx1">
                    <a:lumMod val="50000"/>
                    <a:lumOff val="50000"/>
                  </a:schemeClr>
                </a:solidFill>
                <a:latin typeface="Arial" panose="020B0604020202020204" pitchFamily="34" charset="0"/>
                <a:cs typeface="Arial" panose="020B0604020202020204" pitchFamily="34" charset="0"/>
              </a:rPr>
              <a:t>OPTIMALE OMGEVING CREËREN</a:t>
            </a:r>
            <a:endParaRPr lang="nl-BE"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Rechthoek 7"/>
          <p:cNvSpPr/>
          <p:nvPr/>
        </p:nvSpPr>
        <p:spPr>
          <a:xfrm>
            <a:off x="251520" y="749699"/>
            <a:ext cx="3209356" cy="957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9636" y="1466020"/>
            <a:ext cx="544967" cy="397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Tijdelijke aanduiding voor inhoud 11"/>
          <p:cNvPicPr>
            <a:picLocks noChangeAspect="1"/>
          </p:cNvPicPr>
          <p:nvPr/>
        </p:nvPicPr>
        <p:blipFill rotWithShape="1">
          <a:blip r:embed="rId4" cstate="print">
            <a:extLst>
              <a:ext uri="{28A0092B-C50C-407E-A947-70E740481C1C}">
                <a14:useLocalDpi xmlns:a14="http://schemas.microsoft.com/office/drawing/2010/main" val="0"/>
              </a:ext>
            </a:extLst>
          </a:blip>
          <a:srcRect l="21304" t="16079" r="17219" b="17152"/>
          <a:stretch/>
        </p:blipFill>
        <p:spPr bwMode="auto">
          <a:xfrm>
            <a:off x="4657367" y="2007934"/>
            <a:ext cx="2275599" cy="1998222"/>
          </a:xfrm>
          <a:prstGeom prst="rect">
            <a:avLst/>
          </a:prstGeom>
          <a:noFill/>
          <a:ln w="9525">
            <a:noFill/>
            <a:miter lim="800000"/>
            <a:headEnd/>
            <a:tailEnd/>
          </a:ln>
        </p:spPr>
      </p:pic>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2223" y="4018012"/>
            <a:ext cx="544967" cy="397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7353" y="3467308"/>
            <a:ext cx="544967" cy="397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4596" y="3467308"/>
            <a:ext cx="544967" cy="397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7354" y="2194451"/>
            <a:ext cx="544967" cy="397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2966" y="2147896"/>
            <a:ext cx="544967" cy="397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5076056" y="2822379"/>
            <a:ext cx="1443147" cy="369332"/>
          </a:xfrm>
          <a:prstGeom prst="rect">
            <a:avLst/>
          </a:prstGeom>
          <a:solidFill>
            <a:schemeClr val="accent3">
              <a:lumMod val="40000"/>
              <a:lumOff val="60000"/>
              <a:alpha val="73000"/>
            </a:schemeClr>
          </a:solidFill>
        </p:spPr>
        <p:txBody>
          <a:bodyPr wrap="square" rtlCol="0">
            <a:spAutoFit/>
          </a:bodyPr>
          <a:lstStyle/>
          <a:p>
            <a:pPr algn="ctr"/>
            <a:r>
              <a:rPr lang="nl-BE" dirty="0" smtClean="0"/>
              <a:t>individu</a:t>
            </a:r>
            <a:endParaRPr lang="en-US" dirty="0"/>
          </a:p>
        </p:txBody>
      </p:sp>
      <p:sp>
        <p:nvSpPr>
          <p:cNvPr id="18" name="Tekstvak 17"/>
          <p:cNvSpPr txBox="1"/>
          <p:nvPr/>
        </p:nvSpPr>
        <p:spPr>
          <a:xfrm>
            <a:off x="4470329" y="1724530"/>
            <a:ext cx="2735120" cy="276999"/>
          </a:xfrm>
          <a:prstGeom prst="rect">
            <a:avLst/>
          </a:prstGeom>
          <a:solidFill>
            <a:schemeClr val="accent5">
              <a:lumMod val="40000"/>
              <a:lumOff val="60000"/>
              <a:alpha val="73000"/>
            </a:schemeClr>
          </a:solidFill>
        </p:spPr>
        <p:txBody>
          <a:bodyPr wrap="square" rtlCol="0">
            <a:spAutoFit/>
          </a:bodyPr>
          <a:lstStyle/>
          <a:p>
            <a:pPr algn="ctr"/>
            <a:r>
              <a:rPr lang="nl-BE" sz="1200" dirty="0" smtClean="0"/>
              <a:t>Dichte sociale en fysieke omgeving</a:t>
            </a:r>
            <a:endParaRPr lang="en-US" sz="1200" dirty="0"/>
          </a:p>
        </p:txBody>
      </p:sp>
      <p:sp>
        <p:nvSpPr>
          <p:cNvPr id="19" name="Tekstvak 18"/>
          <p:cNvSpPr txBox="1"/>
          <p:nvPr/>
        </p:nvSpPr>
        <p:spPr>
          <a:xfrm>
            <a:off x="5269759" y="4512376"/>
            <a:ext cx="1136259" cy="276999"/>
          </a:xfrm>
          <a:prstGeom prst="rect">
            <a:avLst/>
          </a:prstGeom>
          <a:solidFill>
            <a:schemeClr val="accent3">
              <a:lumMod val="60000"/>
              <a:lumOff val="40000"/>
              <a:alpha val="73000"/>
            </a:schemeClr>
          </a:solidFill>
        </p:spPr>
        <p:txBody>
          <a:bodyPr wrap="square" rtlCol="0">
            <a:spAutoFit/>
          </a:bodyPr>
          <a:lstStyle/>
          <a:p>
            <a:pPr algn="ctr"/>
            <a:r>
              <a:rPr lang="nl-BE" sz="1200" dirty="0" err="1" smtClean="0"/>
              <a:t>Settings</a:t>
            </a:r>
            <a:endParaRPr lang="en-US" sz="1200" dirty="0"/>
          </a:p>
        </p:txBody>
      </p:sp>
      <p:sp>
        <p:nvSpPr>
          <p:cNvPr id="20" name="Tekstvak 19"/>
          <p:cNvSpPr txBox="1"/>
          <p:nvPr/>
        </p:nvSpPr>
        <p:spPr>
          <a:xfrm>
            <a:off x="4572000" y="4803806"/>
            <a:ext cx="2378663" cy="276999"/>
          </a:xfrm>
          <a:prstGeom prst="rect">
            <a:avLst/>
          </a:prstGeom>
          <a:solidFill>
            <a:schemeClr val="accent2">
              <a:lumMod val="60000"/>
              <a:lumOff val="40000"/>
              <a:alpha val="73000"/>
            </a:schemeClr>
          </a:solidFill>
        </p:spPr>
        <p:txBody>
          <a:bodyPr wrap="square" rtlCol="0">
            <a:spAutoFit/>
          </a:bodyPr>
          <a:lstStyle/>
          <a:p>
            <a:pPr algn="ctr"/>
            <a:r>
              <a:rPr lang="nl-BE" sz="1200" dirty="0" smtClean="0"/>
              <a:t>Economisch/politieke omgeving</a:t>
            </a:r>
            <a:endParaRPr lang="en-US" sz="1200" dirty="0"/>
          </a:p>
        </p:txBody>
      </p:sp>
      <p:sp>
        <p:nvSpPr>
          <p:cNvPr id="3" name="Tekstvak 2"/>
          <p:cNvSpPr txBox="1"/>
          <p:nvPr/>
        </p:nvSpPr>
        <p:spPr>
          <a:xfrm>
            <a:off x="256253" y="1746237"/>
            <a:ext cx="3196064" cy="3539430"/>
          </a:xfrm>
          <a:prstGeom prst="rect">
            <a:avLst/>
          </a:prstGeom>
          <a:noFill/>
        </p:spPr>
        <p:txBody>
          <a:bodyPr wrap="square" rtlCol="0">
            <a:spAutoFit/>
          </a:bodyPr>
          <a:lstStyle/>
          <a:p>
            <a:endParaRPr lang="nl-BE" sz="1400" b="1" dirty="0" smtClean="0">
              <a:solidFill>
                <a:schemeClr val="tx1">
                  <a:lumMod val="65000"/>
                  <a:lumOff val="35000"/>
                </a:schemeClr>
              </a:solidFill>
            </a:endParaRPr>
          </a:p>
          <a:p>
            <a:endParaRPr lang="nl-BE" sz="1400" b="1" dirty="0" smtClean="0">
              <a:solidFill>
                <a:schemeClr val="tx1">
                  <a:lumMod val="65000"/>
                  <a:lumOff val="35000"/>
                </a:schemeClr>
              </a:solidFill>
            </a:endParaRPr>
          </a:p>
          <a:p>
            <a:r>
              <a:rPr lang="nl-BE" sz="1400" b="1" dirty="0" smtClean="0">
                <a:solidFill>
                  <a:schemeClr val="tx1">
                    <a:lumMod val="65000"/>
                    <a:lumOff val="35000"/>
                  </a:schemeClr>
                </a:solidFill>
              </a:rPr>
              <a:t>Micro</a:t>
            </a:r>
            <a:r>
              <a:rPr lang="nl-BE" sz="1400" dirty="0" smtClean="0">
                <a:solidFill>
                  <a:schemeClr val="tx1">
                    <a:lumMod val="65000"/>
                    <a:lumOff val="35000"/>
                  </a:schemeClr>
                </a:solidFill>
              </a:rPr>
              <a:t>, dichte sociale en fysieke omgeving</a:t>
            </a:r>
            <a:endParaRPr lang="nl-BE" sz="1400" dirty="0">
              <a:solidFill>
                <a:schemeClr val="tx1">
                  <a:lumMod val="65000"/>
                  <a:lumOff val="35000"/>
                </a:schemeClr>
              </a:solidFill>
            </a:endParaRPr>
          </a:p>
          <a:p>
            <a:r>
              <a:rPr lang="nl-BE" sz="1400" dirty="0">
                <a:solidFill>
                  <a:schemeClr val="tx1">
                    <a:lumMod val="65000"/>
                    <a:lumOff val="35000"/>
                  </a:schemeClr>
                </a:solidFill>
              </a:rPr>
              <a:t>v</a:t>
            </a:r>
            <a:r>
              <a:rPr lang="nl-BE" sz="1400" dirty="0" smtClean="0">
                <a:solidFill>
                  <a:schemeClr val="tx1">
                    <a:lumMod val="65000"/>
                    <a:lumOff val="35000"/>
                  </a:schemeClr>
                </a:solidFill>
              </a:rPr>
              <a:t>b. mantelzorgers, buren, arts, </a:t>
            </a:r>
          </a:p>
          <a:p>
            <a:r>
              <a:rPr lang="nl-BE" sz="1400" dirty="0" err="1" smtClean="0">
                <a:solidFill>
                  <a:schemeClr val="tx1">
                    <a:lumMod val="65000"/>
                    <a:lumOff val="35000"/>
                  </a:schemeClr>
                </a:solidFill>
              </a:rPr>
              <a:t>maatsch</a:t>
            </a:r>
            <a:r>
              <a:rPr lang="nl-BE" sz="1400" dirty="0" smtClean="0">
                <a:solidFill>
                  <a:schemeClr val="tx1">
                    <a:lumMod val="65000"/>
                    <a:lumOff val="35000"/>
                  </a:schemeClr>
                </a:solidFill>
              </a:rPr>
              <a:t>. </a:t>
            </a:r>
            <a:r>
              <a:rPr lang="nl-BE" sz="1400" dirty="0">
                <a:solidFill>
                  <a:schemeClr val="tx1">
                    <a:lumMod val="65000"/>
                    <a:lumOff val="35000"/>
                  </a:schemeClr>
                </a:solidFill>
              </a:rPr>
              <a:t>w</a:t>
            </a:r>
            <a:r>
              <a:rPr lang="nl-BE" sz="1400" dirty="0" smtClean="0">
                <a:solidFill>
                  <a:schemeClr val="tx1">
                    <a:lumMod val="65000"/>
                    <a:lumOff val="35000"/>
                  </a:schemeClr>
                </a:solidFill>
              </a:rPr>
              <a:t>erk, cm consulent,…</a:t>
            </a:r>
          </a:p>
          <a:p>
            <a:endParaRPr lang="nl-BE" sz="1400" dirty="0" smtClean="0">
              <a:solidFill>
                <a:schemeClr val="tx1">
                  <a:lumMod val="65000"/>
                  <a:lumOff val="35000"/>
                </a:schemeClr>
              </a:solidFill>
            </a:endParaRPr>
          </a:p>
          <a:p>
            <a:r>
              <a:rPr lang="nl-BE" sz="1400" b="1" dirty="0" err="1">
                <a:solidFill>
                  <a:schemeClr val="tx1">
                    <a:lumMod val="65000"/>
                    <a:lumOff val="35000"/>
                  </a:schemeClr>
                </a:solidFill>
              </a:rPr>
              <a:t>Meso</a:t>
            </a:r>
            <a:r>
              <a:rPr lang="nl-BE" sz="1400" dirty="0">
                <a:solidFill>
                  <a:schemeClr val="tx1">
                    <a:lumMod val="65000"/>
                    <a:lumOff val="35000"/>
                  </a:schemeClr>
                </a:solidFill>
              </a:rPr>
              <a:t>, </a:t>
            </a:r>
            <a:r>
              <a:rPr lang="nl-BE" sz="1400" dirty="0" err="1">
                <a:solidFill>
                  <a:schemeClr val="tx1">
                    <a:lumMod val="65000"/>
                    <a:lumOff val="35000"/>
                  </a:schemeClr>
                </a:solidFill>
              </a:rPr>
              <a:t>settings</a:t>
            </a:r>
            <a:r>
              <a:rPr lang="nl-BE" sz="1400" dirty="0">
                <a:solidFill>
                  <a:schemeClr val="tx1">
                    <a:lumMod val="65000"/>
                    <a:lumOff val="35000"/>
                  </a:schemeClr>
                </a:solidFill>
              </a:rPr>
              <a:t> sociaal en fysiek</a:t>
            </a:r>
          </a:p>
          <a:p>
            <a:r>
              <a:rPr lang="nl-BE" sz="1400" dirty="0" smtClean="0">
                <a:solidFill>
                  <a:schemeClr val="tx1">
                    <a:lumMod val="65000"/>
                    <a:lumOff val="35000"/>
                  </a:schemeClr>
                </a:solidFill>
              </a:rPr>
              <a:t>vb. werk, school, lokale besturen, vrije-tijdssector</a:t>
            </a:r>
            <a:r>
              <a:rPr lang="en-US" sz="1400" dirty="0" smtClean="0">
                <a:solidFill>
                  <a:schemeClr val="tx1">
                    <a:lumMod val="65000"/>
                    <a:lumOff val="35000"/>
                  </a:schemeClr>
                </a:solidFill>
              </a:rPr>
              <a:t>,…</a:t>
            </a:r>
          </a:p>
          <a:p>
            <a:endParaRPr lang="nl-BE" sz="1400" b="1" dirty="0" smtClean="0">
              <a:solidFill>
                <a:schemeClr val="tx1">
                  <a:lumMod val="65000"/>
                  <a:lumOff val="35000"/>
                </a:schemeClr>
              </a:solidFill>
            </a:endParaRPr>
          </a:p>
          <a:p>
            <a:r>
              <a:rPr lang="nl-BE" sz="1400" b="1" dirty="0" smtClean="0">
                <a:solidFill>
                  <a:schemeClr val="tx1">
                    <a:lumMod val="65000"/>
                    <a:lumOff val="35000"/>
                  </a:schemeClr>
                </a:solidFill>
              </a:rPr>
              <a:t>Macro</a:t>
            </a:r>
            <a:r>
              <a:rPr lang="nl-BE" sz="1400" dirty="0">
                <a:solidFill>
                  <a:schemeClr val="tx1">
                    <a:lumMod val="65000"/>
                    <a:lumOff val="35000"/>
                  </a:schemeClr>
                </a:solidFill>
              </a:rPr>
              <a:t>, economisch/politiek</a:t>
            </a:r>
          </a:p>
          <a:p>
            <a:r>
              <a:rPr lang="nl-BE" sz="1400" dirty="0" smtClean="0">
                <a:solidFill>
                  <a:schemeClr val="tx1">
                    <a:lumMod val="65000"/>
                    <a:lumOff val="35000"/>
                  </a:schemeClr>
                </a:solidFill>
              </a:rPr>
              <a:t>vb. regelgeving, RIZIV</a:t>
            </a:r>
            <a:r>
              <a:rPr lang="nl-BE" sz="1400" dirty="0">
                <a:solidFill>
                  <a:schemeClr val="tx1">
                    <a:lumMod val="65000"/>
                    <a:lumOff val="35000"/>
                  </a:schemeClr>
                </a:solidFill>
              </a:rPr>
              <a:t>, NIC, …</a:t>
            </a:r>
          </a:p>
          <a:p>
            <a:endParaRPr lang="nl-BE" sz="1400" dirty="0">
              <a:solidFill>
                <a:schemeClr val="tx1">
                  <a:lumMod val="65000"/>
                  <a:lumOff val="35000"/>
                </a:schemeClr>
              </a:solidFill>
            </a:endParaRPr>
          </a:p>
          <a:p>
            <a:endParaRPr lang="nl-BE" sz="1400" dirty="0" smtClean="0">
              <a:solidFill>
                <a:schemeClr val="tx1">
                  <a:lumMod val="50000"/>
                  <a:lumOff val="50000"/>
                </a:schemeClr>
              </a:solidFill>
            </a:endParaRPr>
          </a:p>
          <a:p>
            <a:pPr marL="285750" indent="-285750">
              <a:buFontTx/>
              <a:buChar char="-"/>
            </a:pPr>
            <a:endParaRPr lang="nl-BE" sz="1400" dirty="0" smtClean="0">
              <a:solidFill>
                <a:schemeClr val="tx1">
                  <a:lumMod val="50000"/>
                  <a:lumOff val="50000"/>
                </a:schemeClr>
              </a:solidFill>
            </a:endParaRPr>
          </a:p>
        </p:txBody>
      </p:sp>
      <p:sp>
        <p:nvSpPr>
          <p:cNvPr id="33" name="Rectangle 4"/>
          <p:cNvSpPr txBox="1">
            <a:spLocks noChangeArrowheads="1"/>
          </p:cNvSpPr>
          <p:nvPr/>
        </p:nvSpPr>
        <p:spPr bwMode="auto">
          <a:xfrm>
            <a:off x="264586" y="-13097"/>
            <a:ext cx="8051830" cy="8572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Trebuchet MS" pitchFamily="34" charset="0"/>
                <a:cs typeface="Arial" charset="0"/>
              </a:defRPr>
            </a:lvl2pPr>
            <a:lvl3pPr algn="l" rtl="0" eaLnBrk="0" fontAlgn="base" hangingPunct="0">
              <a:spcBef>
                <a:spcPct val="0"/>
              </a:spcBef>
              <a:spcAft>
                <a:spcPct val="0"/>
              </a:spcAft>
              <a:defRPr sz="3000">
                <a:solidFill>
                  <a:schemeClr val="bg1"/>
                </a:solidFill>
                <a:latin typeface="Trebuchet MS" pitchFamily="34" charset="0"/>
                <a:cs typeface="Arial" charset="0"/>
              </a:defRPr>
            </a:lvl3pPr>
            <a:lvl4pPr algn="l" rtl="0" eaLnBrk="0" fontAlgn="base" hangingPunct="0">
              <a:spcBef>
                <a:spcPct val="0"/>
              </a:spcBef>
              <a:spcAft>
                <a:spcPct val="0"/>
              </a:spcAft>
              <a:defRPr sz="3000">
                <a:solidFill>
                  <a:schemeClr val="bg1"/>
                </a:solidFill>
                <a:latin typeface="Trebuchet MS" pitchFamily="34" charset="0"/>
                <a:cs typeface="Arial" charset="0"/>
              </a:defRPr>
            </a:lvl4pPr>
            <a:lvl5pPr algn="l" rtl="0" eaLnBrk="0" fontAlgn="base" hangingPunct="0">
              <a:spcBef>
                <a:spcPct val="0"/>
              </a:spcBef>
              <a:spcAft>
                <a:spcPct val="0"/>
              </a:spcAft>
              <a:defRPr sz="3000">
                <a:solidFill>
                  <a:schemeClr val="bg1"/>
                </a:solidFill>
                <a:latin typeface="Trebuchet MS" pitchFamily="34" charset="0"/>
                <a:cs typeface="Arial" charset="0"/>
              </a:defRPr>
            </a:lvl5pPr>
            <a:lvl6pPr marL="457200" algn="l" rtl="0" fontAlgn="base">
              <a:spcBef>
                <a:spcPct val="0"/>
              </a:spcBef>
              <a:spcAft>
                <a:spcPct val="0"/>
              </a:spcAft>
              <a:defRPr sz="3000">
                <a:solidFill>
                  <a:schemeClr val="bg1"/>
                </a:solidFill>
                <a:latin typeface="Trebuchet MS" pitchFamily="34" charset="0"/>
                <a:cs typeface="Arial" charset="0"/>
              </a:defRPr>
            </a:lvl6pPr>
            <a:lvl7pPr marL="914400" algn="l" rtl="0" fontAlgn="base">
              <a:spcBef>
                <a:spcPct val="0"/>
              </a:spcBef>
              <a:spcAft>
                <a:spcPct val="0"/>
              </a:spcAft>
              <a:defRPr sz="3000">
                <a:solidFill>
                  <a:schemeClr val="bg1"/>
                </a:solidFill>
                <a:latin typeface="Trebuchet MS" pitchFamily="34" charset="0"/>
                <a:cs typeface="Arial" charset="0"/>
              </a:defRPr>
            </a:lvl7pPr>
            <a:lvl8pPr marL="1371600" algn="l" rtl="0" fontAlgn="base">
              <a:spcBef>
                <a:spcPct val="0"/>
              </a:spcBef>
              <a:spcAft>
                <a:spcPct val="0"/>
              </a:spcAft>
              <a:defRPr sz="3000">
                <a:solidFill>
                  <a:schemeClr val="bg1"/>
                </a:solidFill>
                <a:latin typeface="Trebuchet MS" pitchFamily="34" charset="0"/>
                <a:cs typeface="Arial" charset="0"/>
              </a:defRPr>
            </a:lvl8pPr>
            <a:lvl9pPr marL="1828800" algn="l" rtl="0" fontAlgn="base">
              <a:spcBef>
                <a:spcPct val="0"/>
              </a:spcBef>
              <a:spcAft>
                <a:spcPct val="0"/>
              </a:spcAft>
              <a:defRPr sz="3000">
                <a:solidFill>
                  <a:schemeClr val="bg1"/>
                </a:solidFill>
                <a:latin typeface="Trebuchet MS" pitchFamily="34" charset="0"/>
                <a:cs typeface="Arial" charset="0"/>
              </a:defRPr>
            </a:lvl9pPr>
          </a:lstStyle>
          <a:p>
            <a:pPr eaLnBrk="1" hangingPunct="1"/>
            <a:r>
              <a:rPr lang="nl-NL" kern="0" dirty="0" smtClean="0"/>
              <a:t>Positieve gezondheid: individu + omgeving</a:t>
            </a:r>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0876" y="3587103"/>
            <a:ext cx="544967" cy="397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9493" y="4383952"/>
            <a:ext cx="544967" cy="397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158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3203926" y="1131590"/>
            <a:ext cx="5760562" cy="2308324"/>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nl-BE" kern="0" dirty="0">
                <a:ln>
                  <a:solidFill>
                    <a:schemeClr val="bg1">
                      <a:lumMod val="65000"/>
                    </a:schemeClr>
                  </a:solidFill>
                </a:ln>
              </a:rPr>
              <a:t>eigen regie: cf. CASMA (community </a:t>
            </a:r>
            <a:r>
              <a:rPr lang="nl-BE" kern="0" dirty="0" err="1">
                <a:ln>
                  <a:solidFill>
                    <a:schemeClr val="bg1">
                      <a:lumMod val="65000"/>
                    </a:schemeClr>
                  </a:solidFill>
                </a:ln>
              </a:rPr>
              <a:t>assisted</a:t>
            </a:r>
            <a:r>
              <a:rPr lang="nl-BE" kern="0" dirty="0">
                <a:ln>
                  <a:solidFill>
                    <a:schemeClr val="bg1">
                      <a:lumMod val="65000"/>
                    </a:schemeClr>
                  </a:solidFill>
                </a:ln>
              </a:rPr>
              <a:t> </a:t>
            </a:r>
            <a:r>
              <a:rPr lang="nl-BE" kern="0" dirty="0" err="1">
                <a:ln>
                  <a:solidFill>
                    <a:schemeClr val="bg1">
                      <a:lumMod val="65000"/>
                    </a:schemeClr>
                  </a:solidFill>
                </a:ln>
              </a:rPr>
              <a:t>self</a:t>
            </a:r>
            <a:r>
              <a:rPr lang="nl-BE" kern="0" dirty="0">
                <a:ln>
                  <a:solidFill>
                    <a:schemeClr val="bg1">
                      <a:lumMod val="65000"/>
                    </a:schemeClr>
                  </a:solidFill>
                </a:ln>
              </a:rPr>
              <a:t> management) en zorgcirkels bij persoonsvolgende financiering Van </a:t>
            </a:r>
            <a:r>
              <a:rPr lang="nl-BE" kern="0" dirty="0" err="1">
                <a:ln>
                  <a:solidFill>
                    <a:schemeClr val="bg1">
                      <a:lumMod val="65000"/>
                    </a:schemeClr>
                  </a:solidFill>
                </a:ln>
              </a:rPr>
              <a:t>Deurzen</a:t>
            </a:r>
            <a:endParaRPr lang="nl-BE" kern="0" dirty="0">
              <a:ln>
                <a:solidFill>
                  <a:schemeClr val="bg1">
                    <a:lumMod val="65000"/>
                  </a:schemeClr>
                </a:solidFill>
              </a:ln>
            </a:endParaRPr>
          </a:p>
          <a:p>
            <a:pPr marL="342900" indent="-342900">
              <a:buFont typeface="Arial" panose="020B0604020202020204" pitchFamily="34" charset="0"/>
              <a:buChar char="•"/>
            </a:pPr>
            <a:r>
              <a:rPr lang="nl-BE" kern="0" dirty="0">
                <a:ln>
                  <a:solidFill>
                    <a:schemeClr val="bg1">
                      <a:lumMod val="65000"/>
                    </a:schemeClr>
                  </a:solidFill>
                </a:ln>
              </a:rPr>
              <a:t>gezondheid in meerdere dimensies: </a:t>
            </a:r>
            <a:r>
              <a:rPr lang="nl-BE" kern="0" dirty="0">
                <a:ln>
                  <a:solidFill>
                    <a:schemeClr val="bg1">
                      <a:lumMod val="65000"/>
                    </a:schemeClr>
                  </a:solidFill>
                </a:ln>
                <a:sym typeface="Wingdings" panose="05000000000000000000" pitchFamily="2" charset="2"/>
              </a:rPr>
              <a:t>g</a:t>
            </a:r>
            <a:r>
              <a:rPr lang="nl-BE" kern="0" dirty="0">
                <a:ln>
                  <a:solidFill>
                    <a:schemeClr val="bg1">
                      <a:lumMod val="65000"/>
                    </a:schemeClr>
                  </a:solidFill>
                </a:ln>
              </a:rPr>
              <a:t>ezondheidsbeleving</a:t>
            </a:r>
          </a:p>
          <a:p>
            <a:pPr marL="342900" indent="-342900">
              <a:buFont typeface="Arial" panose="020B0604020202020204" pitchFamily="34" charset="0"/>
              <a:buChar char="•"/>
            </a:pPr>
            <a:r>
              <a:rPr lang="nl-BE" kern="0" dirty="0">
                <a:ln>
                  <a:solidFill>
                    <a:schemeClr val="bg1">
                      <a:lumMod val="65000"/>
                    </a:schemeClr>
                  </a:solidFill>
                </a:ln>
              </a:rPr>
              <a:t>gezondheid als middel en niet als doel</a:t>
            </a:r>
          </a:p>
          <a:p>
            <a:pPr marL="342900" indent="-342900">
              <a:buFont typeface="Arial" panose="020B0604020202020204" pitchFamily="34" charset="0"/>
              <a:buChar char="•"/>
            </a:pPr>
            <a:r>
              <a:rPr lang="nl-BE" kern="0" dirty="0">
                <a:ln>
                  <a:solidFill>
                    <a:schemeClr val="bg1">
                      <a:lumMod val="65000"/>
                    </a:schemeClr>
                  </a:solidFill>
                </a:ln>
              </a:rPr>
              <a:t>meer van reactief/</a:t>
            </a:r>
            <a:r>
              <a:rPr lang="nl-BE" kern="0" dirty="0" err="1">
                <a:ln>
                  <a:solidFill>
                    <a:schemeClr val="bg1">
                      <a:lumMod val="65000"/>
                    </a:schemeClr>
                  </a:solidFill>
                </a:ln>
              </a:rPr>
              <a:t>reparatief</a:t>
            </a:r>
            <a:r>
              <a:rPr lang="nl-BE" kern="0" dirty="0">
                <a:ln>
                  <a:solidFill>
                    <a:schemeClr val="bg1">
                      <a:lumMod val="65000"/>
                    </a:schemeClr>
                  </a:solidFill>
                </a:ln>
              </a:rPr>
              <a:t> naar preventief</a:t>
            </a:r>
          </a:p>
          <a:p>
            <a:endParaRPr lang="nl-BE" dirty="0">
              <a:ln>
                <a:solidFill>
                  <a:schemeClr val="bg1">
                    <a:lumMod val="65000"/>
                  </a:schemeClr>
                </a:solidFill>
              </a:ln>
            </a:endParaRPr>
          </a:p>
        </p:txBody>
      </p:sp>
      <p:sp>
        <p:nvSpPr>
          <p:cNvPr id="22" name="Ovaal 21"/>
          <p:cNvSpPr/>
          <p:nvPr/>
        </p:nvSpPr>
        <p:spPr>
          <a:xfrm>
            <a:off x="323528" y="-740618"/>
            <a:ext cx="2880320" cy="2880320"/>
          </a:xfrm>
          <a:prstGeom prst="ellipse">
            <a:avLst/>
          </a:prstGeom>
          <a:blipFill dpi="0" rotWithShape="1">
            <a:blip r:embed="rId3"/>
            <a:srcRect/>
            <a:tile tx="146050" ty="984250" sx="20000" sy="2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al 3"/>
          <p:cNvSpPr/>
          <p:nvPr/>
        </p:nvSpPr>
        <p:spPr>
          <a:xfrm>
            <a:off x="-180528" y="2067694"/>
            <a:ext cx="3528392" cy="3528392"/>
          </a:xfrm>
          <a:prstGeom prst="ellipse">
            <a:avLst/>
          </a:prstGeom>
          <a:blipFill dpi="0" rotWithShape="1">
            <a:blip r:embed="rId4"/>
            <a:srcRect/>
            <a:tile tx="-812800" ty="-635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p:cNvSpPr>
            <a:spLocks noGrp="1"/>
          </p:cNvSpPr>
          <p:nvPr>
            <p:ph type="title"/>
          </p:nvPr>
        </p:nvSpPr>
        <p:spPr/>
        <p:txBody>
          <a:bodyPr/>
          <a:lstStyle/>
          <a:p>
            <a:endParaRPr lang="en-US"/>
          </a:p>
        </p:txBody>
      </p:sp>
      <p:grpSp>
        <p:nvGrpSpPr>
          <p:cNvPr id="5" name="Groep 4"/>
          <p:cNvGrpSpPr/>
          <p:nvPr/>
        </p:nvGrpSpPr>
        <p:grpSpPr>
          <a:xfrm>
            <a:off x="0" y="0"/>
            <a:ext cx="9142858" cy="1131590"/>
            <a:chOff x="0" y="0"/>
            <a:chExt cx="9142858" cy="1131590"/>
          </a:xfrm>
        </p:grpSpPr>
        <p:pic>
          <p:nvPicPr>
            <p:cNvPr id="6" name="Afbeelding 5" descr="CMPowerpoint_balk_254x20mm.png"/>
            <p:cNvPicPr>
              <a:picLocks noChangeAspect="1"/>
            </p:cNvPicPr>
            <p:nvPr/>
          </p:nvPicPr>
          <p:blipFill>
            <a:blip r:embed="rId5" cstate="print"/>
            <a:stretch>
              <a:fillRect/>
            </a:stretch>
          </p:blipFill>
          <p:spPr>
            <a:xfrm>
              <a:off x="0" y="0"/>
              <a:ext cx="9142858" cy="716908"/>
            </a:xfrm>
            <a:prstGeom prst="rect">
              <a:avLst/>
            </a:prstGeom>
          </p:spPr>
        </p:pic>
        <p:sp>
          <p:nvSpPr>
            <p:cNvPr id="7" name="Title 1"/>
            <p:cNvSpPr txBox="1">
              <a:spLocks/>
            </p:cNvSpPr>
            <p:nvPr/>
          </p:nvSpPr>
          <p:spPr>
            <a:xfrm>
              <a:off x="395536" y="7020"/>
              <a:ext cx="7256362" cy="714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b="1" kern="1200">
                  <a:solidFill>
                    <a:schemeClr val="bg1"/>
                  </a:solidFill>
                  <a:latin typeface="+mj-lt"/>
                  <a:ea typeface="+mj-ea"/>
                  <a:cs typeface="+mj-cs"/>
                </a:defRPr>
              </a:lvl1pPr>
            </a:lstStyle>
            <a:p>
              <a:r>
                <a:rPr lang="nl-NL" sz="2400" kern="0" dirty="0"/>
                <a:t>Mens centraal: ‘Hoe gaat het met u?’</a:t>
              </a:r>
            </a:p>
          </p:txBody>
        </p:sp>
        <p:pic>
          <p:nvPicPr>
            <p:cNvPr id="8" name="Picture 2" descr="M:\Maatschappelijk_Ondernemen_Communicatie\Beelden\Logo's\CM logo\Nieuw logo 2013\CM button zonder baseline 200px.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8384" y="123478"/>
              <a:ext cx="1008112" cy="100811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Ovaal 22"/>
          <p:cNvSpPr/>
          <p:nvPr/>
        </p:nvSpPr>
        <p:spPr>
          <a:xfrm>
            <a:off x="3059832" y="3435846"/>
            <a:ext cx="3653097" cy="3653097"/>
          </a:xfrm>
          <a:prstGeom prst="ellipse">
            <a:avLst/>
          </a:prstGeom>
          <a:blipFill dpi="0" rotWithShape="1">
            <a:blip r:embed="rId7"/>
            <a:srcRect/>
            <a:tile tx="146050" ty="-336550" sx="30000" sy="3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al 23"/>
          <p:cNvSpPr/>
          <p:nvPr/>
        </p:nvSpPr>
        <p:spPr>
          <a:xfrm>
            <a:off x="6516216" y="3322706"/>
            <a:ext cx="1876113" cy="1841332"/>
          </a:xfrm>
          <a:prstGeom prst="ellipse">
            <a:avLst/>
          </a:prstGeom>
          <a:blipFill dpi="0" rotWithShape="1">
            <a:blip r:embed="rId8"/>
            <a:srcRect/>
            <a:tile tx="-654050" ty="-1270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65141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800" dirty="0"/>
              <a:t>G</a:t>
            </a:r>
            <a:r>
              <a:rPr lang="nl-BE" sz="2800" dirty="0" smtClean="0"/>
              <a:t>ezondheids- </a:t>
            </a:r>
            <a:r>
              <a:rPr lang="nl-BE" sz="2800" dirty="0"/>
              <a:t>en </a:t>
            </a:r>
            <a:r>
              <a:rPr lang="nl-BE" sz="2800" dirty="0" smtClean="0"/>
              <a:t>zorgnetwerken</a:t>
            </a:r>
            <a:endParaRPr lang="nl-BE" sz="2800" dirty="0"/>
          </a:p>
        </p:txBody>
      </p:sp>
      <p:pic>
        <p:nvPicPr>
          <p:cNvPr id="4" name="Tijdelijke aanduiding voor inhoud 3"/>
          <p:cNvPicPr>
            <a:picLocks noGrp="1" noChangeAspect="1"/>
          </p:cNvPicPr>
          <p:nvPr>
            <p:ph idx="1"/>
          </p:nvPr>
        </p:nvPicPr>
        <p:blipFill rotWithShape="1">
          <a:blip r:embed="rId3">
            <a:extLst>
              <a:ext uri="{28A0092B-C50C-407E-A947-70E740481C1C}">
                <a14:useLocalDpi xmlns:a14="http://schemas.microsoft.com/office/drawing/2010/main" val="0"/>
              </a:ext>
            </a:extLst>
          </a:blip>
          <a:srcRect l="20931" t="6096" r="21378" b="17049"/>
          <a:stretch/>
        </p:blipFill>
        <p:spPr>
          <a:xfrm>
            <a:off x="1547664" y="771550"/>
            <a:ext cx="5328591" cy="3993003"/>
          </a:xfrm>
          <a:prstGeom prst="rect">
            <a:avLst/>
          </a:prstGeom>
        </p:spPr>
      </p:pic>
    </p:spTree>
    <p:extLst>
      <p:ext uri="{BB962C8B-B14F-4D97-AF65-F5344CB8AC3E}">
        <p14:creationId xmlns:p14="http://schemas.microsoft.com/office/powerpoint/2010/main" val="4197708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Tree>
    <p:extLst>
      <p:ext uri="{BB962C8B-B14F-4D97-AF65-F5344CB8AC3E}">
        <p14:creationId xmlns:p14="http://schemas.microsoft.com/office/powerpoint/2010/main" val="3004909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Gevolgen voor gezondheidszorgenmodel</a:t>
            </a:r>
            <a:endParaRPr lang="nl-BE" dirty="0"/>
          </a:p>
        </p:txBody>
      </p:sp>
      <p:sp>
        <p:nvSpPr>
          <p:cNvPr id="3" name="Tijdelijke aanduiding voor inhoud 2"/>
          <p:cNvSpPr>
            <a:spLocks noGrp="1"/>
          </p:cNvSpPr>
          <p:nvPr>
            <p:ph idx="1"/>
          </p:nvPr>
        </p:nvSpPr>
        <p:spPr/>
        <p:txBody>
          <a:bodyPr>
            <a:normAutofit fontScale="85000" lnSpcReduction="20000"/>
          </a:bodyPr>
          <a:lstStyle/>
          <a:p>
            <a:r>
              <a:rPr lang="nl-BE" dirty="0">
                <a:solidFill>
                  <a:schemeClr val="tx1">
                    <a:lumMod val="50000"/>
                    <a:lumOff val="50000"/>
                  </a:schemeClr>
                </a:solidFill>
              </a:rPr>
              <a:t>Weg van eng medisch model (genezen) naar 'levenskwaliteit'</a:t>
            </a:r>
          </a:p>
          <a:p>
            <a:r>
              <a:rPr lang="nl-BE" dirty="0" smtClean="0">
                <a:solidFill>
                  <a:schemeClr val="tx1">
                    <a:lumMod val="50000"/>
                    <a:lumOff val="50000"/>
                  </a:schemeClr>
                </a:solidFill>
              </a:rPr>
              <a:t>Verschuiving </a:t>
            </a:r>
            <a:r>
              <a:rPr lang="nl-BE" dirty="0">
                <a:solidFill>
                  <a:schemeClr val="tx1">
                    <a:lumMod val="50000"/>
                    <a:lumOff val="50000"/>
                  </a:schemeClr>
                </a:solidFill>
              </a:rPr>
              <a:t>naar langdurige zorg ( chronische </a:t>
            </a:r>
            <a:r>
              <a:rPr lang="nl-BE" dirty="0" smtClean="0">
                <a:solidFill>
                  <a:schemeClr val="tx1">
                    <a:lumMod val="50000"/>
                    <a:lumOff val="50000"/>
                  </a:schemeClr>
                </a:solidFill>
              </a:rPr>
              <a:t>(psychiatrische</a:t>
            </a:r>
            <a:r>
              <a:rPr lang="nl-BE" dirty="0">
                <a:solidFill>
                  <a:schemeClr val="tx1">
                    <a:lumMod val="50000"/>
                    <a:lumOff val="50000"/>
                  </a:schemeClr>
                </a:solidFill>
              </a:rPr>
              <a:t>) </a:t>
            </a:r>
            <a:r>
              <a:rPr lang="nl-BE" dirty="0" smtClean="0">
                <a:solidFill>
                  <a:schemeClr val="tx1">
                    <a:lumMod val="50000"/>
                    <a:lumOff val="50000"/>
                  </a:schemeClr>
                </a:solidFill>
              </a:rPr>
              <a:t>zorg, ouderenzorg</a:t>
            </a:r>
            <a:r>
              <a:rPr lang="nl-BE" dirty="0">
                <a:solidFill>
                  <a:schemeClr val="tx1">
                    <a:lumMod val="50000"/>
                    <a:lumOff val="50000"/>
                  </a:schemeClr>
                </a:solidFill>
              </a:rPr>
              <a:t>, thuiszorg) met noodzakelijke ontkokering (</a:t>
            </a:r>
            <a:r>
              <a:rPr lang="nl-BE" dirty="0" smtClean="0">
                <a:solidFill>
                  <a:schemeClr val="tx1">
                    <a:lumMod val="50000"/>
                    <a:lumOff val="50000"/>
                  </a:schemeClr>
                </a:solidFill>
              </a:rPr>
              <a:t>aansluiting welzijnsdiensten</a:t>
            </a:r>
            <a:r>
              <a:rPr lang="nl-BE" dirty="0">
                <a:solidFill>
                  <a:schemeClr val="tx1">
                    <a:lumMod val="50000"/>
                    <a:lumOff val="50000"/>
                  </a:schemeClr>
                </a:solidFill>
              </a:rPr>
              <a:t>, gehandicaptenbeleid, vermaatschappelijking)</a:t>
            </a:r>
          </a:p>
          <a:p>
            <a:r>
              <a:rPr lang="nl-BE" dirty="0" smtClean="0">
                <a:solidFill>
                  <a:schemeClr val="tx1">
                    <a:lumMod val="50000"/>
                    <a:lumOff val="50000"/>
                  </a:schemeClr>
                </a:solidFill>
              </a:rPr>
              <a:t>Wat </a:t>
            </a:r>
            <a:r>
              <a:rPr lang="nl-BE" dirty="0">
                <a:solidFill>
                  <a:schemeClr val="tx1">
                    <a:lumMod val="50000"/>
                    <a:lumOff val="50000"/>
                  </a:schemeClr>
                </a:solidFill>
              </a:rPr>
              <a:t>betekent dit </a:t>
            </a:r>
            <a:r>
              <a:rPr lang="nl-BE" dirty="0" smtClean="0">
                <a:solidFill>
                  <a:schemeClr val="tx1">
                    <a:lumMod val="50000"/>
                    <a:lumOff val="50000"/>
                  </a:schemeClr>
                </a:solidFill>
              </a:rPr>
              <a:t>politiek?</a:t>
            </a:r>
            <a:endParaRPr lang="nl-BE" dirty="0">
              <a:solidFill>
                <a:schemeClr val="tx1">
                  <a:lumMod val="50000"/>
                  <a:lumOff val="50000"/>
                </a:schemeClr>
              </a:solidFill>
            </a:endParaRPr>
          </a:p>
          <a:p>
            <a:pPr marL="400050" lvl="1" indent="0">
              <a:buNone/>
            </a:pPr>
            <a:r>
              <a:rPr lang="nl-BE" dirty="0">
                <a:solidFill>
                  <a:schemeClr val="tx1">
                    <a:lumMod val="50000"/>
                    <a:lumOff val="50000"/>
                  </a:schemeClr>
                </a:solidFill>
              </a:rPr>
              <a:t>o budgettair ( verschuivingen in Riziv, impact op algemene middelen federale </a:t>
            </a:r>
            <a:r>
              <a:rPr lang="nl-BE" dirty="0" smtClean="0">
                <a:solidFill>
                  <a:schemeClr val="tx1">
                    <a:lumMod val="50000"/>
                    <a:lumOff val="50000"/>
                  </a:schemeClr>
                </a:solidFill>
              </a:rPr>
              <a:t>en in </a:t>
            </a:r>
            <a:r>
              <a:rPr lang="nl-BE" dirty="0">
                <a:solidFill>
                  <a:schemeClr val="tx1">
                    <a:lumMod val="50000"/>
                    <a:lumOff val="50000"/>
                  </a:schemeClr>
                </a:solidFill>
              </a:rPr>
              <a:t>gemeenschappen..)</a:t>
            </a:r>
          </a:p>
          <a:p>
            <a:pPr marL="400050" lvl="1" indent="0">
              <a:buNone/>
            </a:pPr>
            <a:r>
              <a:rPr lang="nl-BE" dirty="0">
                <a:solidFill>
                  <a:schemeClr val="tx1">
                    <a:lumMod val="50000"/>
                    <a:lumOff val="50000"/>
                  </a:schemeClr>
                </a:solidFill>
              </a:rPr>
              <a:t>o ethisch debat over levensmoeheid en voltooid leven</a:t>
            </a:r>
          </a:p>
          <a:p>
            <a:pPr marL="400050" lvl="1" indent="0">
              <a:buNone/>
            </a:pPr>
            <a:r>
              <a:rPr lang="nl-BE" dirty="0">
                <a:solidFill>
                  <a:schemeClr val="tx1">
                    <a:lumMod val="50000"/>
                    <a:lumOff val="50000"/>
                  </a:schemeClr>
                </a:solidFill>
              </a:rPr>
              <a:t>o betaalbaarheid/ kwaliteit....</a:t>
            </a:r>
          </a:p>
        </p:txBody>
      </p:sp>
    </p:spTree>
    <p:extLst>
      <p:ext uri="{BB962C8B-B14F-4D97-AF65-F5344CB8AC3E}">
        <p14:creationId xmlns:p14="http://schemas.microsoft.com/office/powerpoint/2010/main" val="3569131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cstate="print">
            <a:extLst>
              <a:ext uri="{28A0092B-C50C-407E-A947-70E740481C1C}">
                <a14:useLocalDpi xmlns:a14="http://schemas.microsoft.com/office/drawing/2010/main" val="0"/>
              </a:ext>
            </a:extLst>
          </a:blip>
          <a:srcRect b="15625"/>
          <a:stretch/>
        </p:blipFill>
        <p:spPr>
          <a:xfrm>
            <a:off x="0" y="0"/>
            <a:ext cx="9144000" cy="5143500"/>
          </a:xfrm>
          <a:prstGeom prst="rect">
            <a:avLst/>
          </a:prstGeom>
        </p:spPr>
      </p:pic>
      <p:sp>
        <p:nvSpPr>
          <p:cNvPr id="5" name="Titel 4"/>
          <p:cNvSpPr>
            <a:spLocks noGrp="1"/>
          </p:cNvSpPr>
          <p:nvPr>
            <p:ph type="title"/>
          </p:nvPr>
        </p:nvSpPr>
        <p:spPr>
          <a:xfrm>
            <a:off x="467544" y="2787775"/>
            <a:ext cx="7948448" cy="2893695"/>
          </a:xfrm>
        </p:spPr>
        <p:txBody>
          <a:bodyPr>
            <a:normAutofit/>
          </a:bodyPr>
          <a:lstStyle/>
          <a:p>
            <a:pPr algn="ctr"/>
            <a:r>
              <a:rPr lang="nl-BE" sz="2700" b="0" cap="none" dirty="0" smtClean="0">
                <a:solidFill>
                  <a:schemeClr val="tx1"/>
                </a:solidFill>
              </a:rPr>
              <a:t/>
            </a:r>
            <a:br>
              <a:rPr lang="nl-BE" sz="2700" b="0" cap="none" dirty="0" smtClean="0">
                <a:solidFill>
                  <a:schemeClr val="tx1"/>
                </a:solidFill>
              </a:rPr>
            </a:br>
            <a:r>
              <a:rPr lang="nl-BE" sz="2800" b="0" cap="none" dirty="0" smtClean="0"/>
              <a:t/>
            </a:r>
            <a:br>
              <a:rPr lang="nl-BE" sz="2800" b="0" cap="none" dirty="0" smtClean="0"/>
            </a:br>
            <a:endParaRPr lang="nl-BE" sz="2800" b="0" cap="none" dirty="0"/>
          </a:p>
        </p:txBody>
      </p:sp>
      <p:sp>
        <p:nvSpPr>
          <p:cNvPr id="4" name="Ondertitel 3"/>
          <p:cNvSpPr>
            <a:spLocks noGrp="1"/>
          </p:cNvSpPr>
          <p:nvPr>
            <p:ph type="body" idx="1"/>
          </p:nvPr>
        </p:nvSpPr>
        <p:spPr>
          <a:xfrm>
            <a:off x="510640" y="59376"/>
            <a:ext cx="7402179" cy="581891"/>
          </a:xfrm>
        </p:spPr>
        <p:txBody>
          <a:bodyPr>
            <a:normAutofit/>
          </a:bodyPr>
          <a:lstStyle/>
          <a:p>
            <a:endParaRPr lang="nl-BE" sz="3200" b="1" dirty="0">
              <a:solidFill>
                <a:schemeClr val="bg1"/>
              </a:solidFill>
            </a:endParaRPr>
          </a:p>
        </p:txBody>
      </p:sp>
      <p:grpSp>
        <p:nvGrpSpPr>
          <p:cNvPr id="6" name="Groep 5"/>
          <p:cNvGrpSpPr/>
          <p:nvPr/>
        </p:nvGrpSpPr>
        <p:grpSpPr>
          <a:xfrm>
            <a:off x="-125484" y="-20538"/>
            <a:ext cx="9152990" cy="1131591"/>
            <a:chOff x="0" y="0"/>
            <a:chExt cx="9152990" cy="1131590"/>
          </a:xfrm>
        </p:grpSpPr>
        <p:pic>
          <p:nvPicPr>
            <p:cNvPr id="7" name="Afbeelding 6" descr="CMPowerpoint_balk_254x20mm.png"/>
            <p:cNvPicPr>
              <a:picLocks noChangeAspect="1"/>
            </p:cNvPicPr>
            <p:nvPr/>
          </p:nvPicPr>
          <p:blipFill>
            <a:blip r:embed="rId4" cstate="print"/>
            <a:stretch>
              <a:fillRect/>
            </a:stretch>
          </p:blipFill>
          <p:spPr>
            <a:xfrm>
              <a:off x="0" y="0"/>
              <a:ext cx="9142858" cy="716908"/>
            </a:xfrm>
            <a:prstGeom prst="rect">
              <a:avLst/>
            </a:prstGeom>
          </p:spPr>
        </p:pic>
        <p:sp>
          <p:nvSpPr>
            <p:cNvPr id="8" name="Title 1"/>
            <p:cNvSpPr txBox="1">
              <a:spLocks/>
            </p:cNvSpPr>
            <p:nvPr/>
          </p:nvSpPr>
          <p:spPr>
            <a:xfrm>
              <a:off x="8990" y="0"/>
              <a:ext cx="9144000" cy="714362"/>
            </a:xfrm>
            <a:prstGeom prst="rect">
              <a:avLst/>
            </a:prstGeom>
          </p:spPr>
          <p:txBody>
            <a:bodyPr vert="horz" lIns="91440" tIns="45720" rIns="91440" bIns="45720" rtlCol="0" anchor="ctr">
              <a:noAutofit/>
            </a:bodyPr>
            <a:lstStyle>
              <a:lvl1pPr indent="0" algn="ctr">
                <a:spcBef>
                  <a:spcPct val="0"/>
                </a:spcBef>
                <a:buFont typeface="Arial" panose="020B0604020202020204" pitchFamily="34" charset="0"/>
                <a:buNone/>
                <a:defRPr sz="2800" b="1">
                  <a:solidFill>
                    <a:schemeClr val="accent6">
                      <a:lumMod val="20000"/>
                      <a:lumOff val="80000"/>
                    </a:schemeClr>
                  </a:solidFill>
                  <a:effectLst>
                    <a:outerShdw blurRad="38100" dist="38100" dir="2700000" algn="tl">
                      <a:srgbClr val="000000">
                        <a:alpha val="43137"/>
                      </a:srgbClr>
                    </a:outerShdw>
                  </a:effectLst>
                  <a:latin typeface="Trebuchet MS" panose="020B0603020202020204" pitchFamily="34" charset="0"/>
                  <a:ea typeface="+mj-ea"/>
                  <a:cs typeface="+mj-cs"/>
                </a:defRPr>
              </a:lvl1pPr>
              <a:lvl2pPr indent="0">
                <a:spcBef>
                  <a:spcPct val="20000"/>
                </a:spcBef>
                <a:buFont typeface="Arial" panose="020B0604020202020204" pitchFamily="34" charset="0"/>
                <a:buNone/>
                <a:defRPr>
                  <a:solidFill>
                    <a:schemeClr val="tx1">
                      <a:tint val="75000"/>
                    </a:schemeClr>
                  </a:solidFill>
                </a:defRPr>
              </a:lvl2pPr>
              <a:lvl3pPr indent="0">
                <a:spcBef>
                  <a:spcPct val="20000"/>
                </a:spcBef>
                <a:buFont typeface="Arial" panose="020B0604020202020204" pitchFamily="34" charset="0"/>
                <a:buNone/>
                <a:defRPr sz="1600">
                  <a:solidFill>
                    <a:schemeClr val="tx1">
                      <a:tint val="75000"/>
                    </a:schemeClr>
                  </a:solidFill>
                </a:defRPr>
              </a:lvl3pPr>
              <a:lvl4pPr indent="0">
                <a:spcBef>
                  <a:spcPct val="20000"/>
                </a:spcBef>
                <a:buFont typeface="Arial" panose="020B0604020202020204" pitchFamily="34" charset="0"/>
                <a:buNone/>
                <a:defRPr sz="1400">
                  <a:solidFill>
                    <a:schemeClr val="tx1">
                      <a:tint val="75000"/>
                    </a:schemeClr>
                  </a:solidFill>
                </a:defRPr>
              </a:lvl4pPr>
              <a:lvl5pPr indent="0">
                <a:spcBef>
                  <a:spcPct val="20000"/>
                </a:spcBef>
                <a:buFont typeface="Arial" panose="020B0604020202020204" pitchFamily="34" charset="0"/>
                <a:buNone/>
                <a:defRPr sz="1400">
                  <a:solidFill>
                    <a:schemeClr val="tx1">
                      <a:tint val="75000"/>
                    </a:schemeClr>
                  </a:solidFill>
                </a:defRPr>
              </a:lvl5pPr>
              <a:lvl6pPr indent="0">
                <a:spcBef>
                  <a:spcPct val="20000"/>
                </a:spcBef>
                <a:buFont typeface="Arial" panose="020B0604020202020204" pitchFamily="34" charset="0"/>
                <a:buNone/>
                <a:defRPr sz="1400">
                  <a:solidFill>
                    <a:schemeClr val="tx1">
                      <a:tint val="75000"/>
                    </a:schemeClr>
                  </a:solidFill>
                </a:defRPr>
              </a:lvl6pPr>
              <a:lvl7pPr indent="0">
                <a:spcBef>
                  <a:spcPct val="20000"/>
                </a:spcBef>
                <a:buFont typeface="Arial" panose="020B0604020202020204" pitchFamily="34" charset="0"/>
                <a:buNone/>
                <a:defRPr sz="1400">
                  <a:solidFill>
                    <a:schemeClr val="tx1">
                      <a:tint val="75000"/>
                    </a:schemeClr>
                  </a:solidFill>
                </a:defRPr>
              </a:lvl7pPr>
              <a:lvl8pPr indent="0">
                <a:spcBef>
                  <a:spcPct val="20000"/>
                </a:spcBef>
                <a:buFont typeface="Arial" panose="020B0604020202020204" pitchFamily="34" charset="0"/>
                <a:buNone/>
                <a:defRPr sz="1400">
                  <a:solidFill>
                    <a:schemeClr val="tx1">
                      <a:tint val="75000"/>
                    </a:schemeClr>
                  </a:solidFill>
                </a:defRPr>
              </a:lvl8pPr>
              <a:lvl9pPr indent="0">
                <a:spcBef>
                  <a:spcPct val="20000"/>
                </a:spcBef>
                <a:buFont typeface="Arial" panose="020B0604020202020204" pitchFamily="34" charset="0"/>
                <a:buNone/>
                <a:defRPr sz="1400">
                  <a:solidFill>
                    <a:schemeClr val="tx1">
                      <a:tint val="75000"/>
                    </a:schemeClr>
                  </a:solidFill>
                </a:defRPr>
              </a:lvl9pPr>
            </a:lstStyle>
            <a:p>
              <a:endParaRPr lang="nl-BE" dirty="0"/>
            </a:p>
          </p:txBody>
        </p:sp>
        <p:pic>
          <p:nvPicPr>
            <p:cNvPr id="9" name="Picture 2" descr="M:\Maatschappelijk_Ondernemen_Communicatie\Beelden\Logo's\CM logo\Nieuw logo 2013\CM button zonder baseline 200p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384" y="123478"/>
              <a:ext cx="1008112" cy="100811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ond diagonale hoek rechthoek 9"/>
          <p:cNvSpPr/>
          <p:nvPr/>
        </p:nvSpPr>
        <p:spPr>
          <a:xfrm>
            <a:off x="971600" y="1203598"/>
            <a:ext cx="7263818" cy="2952328"/>
          </a:xfrm>
          <a:prstGeom prst="round2Diag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smtClean="0">
                <a:solidFill>
                  <a:schemeClr val="tx1">
                    <a:lumMod val="65000"/>
                    <a:lumOff val="35000"/>
                  </a:schemeClr>
                </a:solidFill>
              </a:rPr>
              <a:t>toegankelijke en kwalitatieve </a:t>
            </a:r>
            <a:r>
              <a:rPr lang="nl-BE" sz="2400" dirty="0" smtClean="0">
                <a:solidFill>
                  <a:srgbClr val="92B007"/>
                </a:solidFill>
              </a:rPr>
              <a:t>gezondheid(-</a:t>
            </a:r>
            <a:r>
              <a:rPr lang="nl-BE" sz="2400" dirty="0" err="1" smtClean="0">
                <a:solidFill>
                  <a:srgbClr val="92B007"/>
                </a:solidFill>
              </a:rPr>
              <a:t>szorg</a:t>
            </a:r>
            <a:r>
              <a:rPr lang="nl-BE" sz="2400" dirty="0" smtClean="0">
                <a:solidFill>
                  <a:srgbClr val="92B007"/>
                </a:solidFill>
              </a:rPr>
              <a:t>) </a:t>
            </a:r>
            <a:r>
              <a:rPr lang="nl-BE" sz="2400" dirty="0" smtClean="0">
                <a:solidFill>
                  <a:schemeClr val="tx1">
                    <a:lumMod val="65000"/>
                    <a:lumOff val="35000"/>
                  </a:schemeClr>
                </a:solidFill>
              </a:rPr>
              <a:t>en</a:t>
            </a:r>
          </a:p>
          <a:p>
            <a:pPr algn="ctr"/>
            <a:r>
              <a:rPr lang="nl-BE" sz="2400" dirty="0" smtClean="0">
                <a:solidFill>
                  <a:schemeClr val="tx1">
                    <a:lumMod val="65000"/>
                    <a:lumOff val="35000"/>
                  </a:schemeClr>
                </a:solidFill>
              </a:rPr>
              <a:t>een</a:t>
            </a:r>
            <a:r>
              <a:rPr lang="nl-BE" sz="2400" dirty="0" smtClean="0">
                <a:solidFill>
                  <a:schemeClr val="tx1">
                    <a:lumMod val="50000"/>
                    <a:lumOff val="50000"/>
                  </a:schemeClr>
                </a:solidFill>
              </a:rPr>
              <a:t> </a:t>
            </a:r>
            <a:r>
              <a:rPr lang="nl-BE" sz="2400" dirty="0" smtClean="0">
                <a:solidFill>
                  <a:srgbClr val="92B007"/>
                </a:solidFill>
              </a:rPr>
              <a:t>gezonde leefomgeving</a:t>
            </a:r>
          </a:p>
          <a:p>
            <a:pPr algn="ctr"/>
            <a:r>
              <a:rPr lang="nl-BE" sz="2400" dirty="0" smtClean="0">
                <a:solidFill>
                  <a:schemeClr val="tx1">
                    <a:lumMod val="65000"/>
                    <a:lumOff val="35000"/>
                  </a:schemeClr>
                </a:solidFill>
              </a:rPr>
              <a:t>met </a:t>
            </a:r>
            <a:r>
              <a:rPr lang="nl-BE" sz="2400" dirty="0">
                <a:solidFill>
                  <a:srgbClr val="92B007"/>
                </a:solidFill>
              </a:rPr>
              <a:t>levenskwaliteit</a:t>
            </a:r>
            <a:r>
              <a:rPr lang="nl-BE" sz="2400" dirty="0">
                <a:solidFill>
                  <a:schemeClr val="tx1">
                    <a:lumMod val="50000"/>
                    <a:lumOff val="50000"/>
                  </a:schemeClr>
                </a:solidFill>
              </a:rPr>
              <a:t> </a:t>
            </a:r>
            <a:r>
              <a:rPr lang="nl-BE" sz="2400" dirty="0">
                <a:solidFill>
                  <a:schemeClr val="tx1">
                    <a:lumMod val="65000"/>
                    <a:lumOff val="35000"/>
                  </a:schemeClr>
                </a:solidFill>
              </a:rPr>
              <a:t>voor </a:t>
            </a:r>
            <a:r>
              <a:rPr lang="nl-BE" sz="2400" dirty="0" smtClean="0">
                <a:solidFill>
                  <a:schemeClr val="tx1">
                    <a:lumMod val="65000"/>
                    <a:lumOff val="35000"/>
                  </a:schemeClr>
                </a:solidFill>
              </a:rPr>
              <a:t>iedereen</a:t>
            </a:r>
          </a:p>
          <a:p>
            <a:pPr algn="ctr"/>
            <a:endParaRPr lang="nl-BE" sz="2000" dirty="0">
              <a:solidFill>
                <a:schemeClr val="tx1">
                  <a:lumMod val="65000"/>
                  <a:lumOff val="35000"/>
                </a:schemeClr>
              </a:solidFill>
            </a:endParaRPr>
          </a:p>
        </p:txBody>
      </p:sp>
      <p:sp>
        <p:nvSpPr>
          <p:cNvPr id="3" name="Rechthoek 2"/>
          <p:cNvSpPr/>
          <p:nvPr/>
        </p:nvSpPr>
        <p:spPr>
          <a:xfrm>
            <a:off x="395536" y="153250"/>
            <a:ext cx="7488832" cy="523220"/>
          </a:xfrm>
          <a:prstGeom prst="rect">
            <a:avLst/>
          </a:prstGeom>
        </p:spPr>
        <p:txBody>
          <a:bodyPr wrap="square">
            <a:spAutoFit/>
          </a:bodyPr>
          <a:lstStyle/>
          <a:p>
            <a:r>
              <a:rPr lang="nl-BE" sz="2800" b="1" dirty="0">
                <a:solidFill>
                  <a:schemeClr val="bg1"/>
                </a:solidFill>
                <a:latin typeface="+mj-lt"/>
              </a:rPr>
              <a:t>CM </a:t>
            </a:r>
            <a:r>
              <a:rPr lang="nl-BE" sz="2800" b="1" dirty="0" smtClean="0">
                <a:solidFill>
                  <a:schemeClr val="bg1"/>
                </a:solidFill>
                <a:latin typeface="+mj-lt"/>
              </a:rPr>
              <a:t>gezondheidsfonds</a:t>
            </a:r>
            <a:endParaRPr lang="nl-BE" sz="2800" b="1" dirty="0">
              <a:solidFill>
                <a:schemeClr val="bg1"/>
              </a:solidFill>
              <a:latin typeface="+mj-lt"/>
            </a:endParaRPr>
          </a:p>
        </p:txBody>
      </p:sp>
    </p:spTree>
    <p:extLst>
      <p:ext uri="{BB962C8B-B14F-4D97-AF65-F5344CB8AC3E}">
        <p14:creationId xmlns:p14="http://schemas.microsoft.com/office/powerpoint/2010/main" val="271269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800" dirty="0" smtClean="0"/>
              <a:t>Kunnen we vandaag al iets doen?</a:t>
            </a:r>
            <a:endParaRPr lang="nl-BE" sz="2800" dirty="0"/>
          </a:p>
        </p:txBody>
      </p:sp>
      <p:sp>
        <p:nvSpPr>
          <p:cNvPr id="3" name="Tijdelijke aanduiding voor inhoud 2"/>
          <p:cNvSpPr>
            <a:spLocks noGrp="1"/>
          </p:cNvSpPr>
          <p:nvPr>
            <p:ph idx="1"/>
          </p:nvPr>
        </p:nvSpPr>
        <p:spPr>
          <a:xfrm>
            <a:off x="457200" y="1000114"/>
            <a:ext cx="8229600" cy="3803884"/>
          </a:xfrm>
        </p:spPr>
        <p:txBody>
          <a:bodyPr>
            <a:normAutofit fontScale="77500" lnSpcReduction="20000"/>
          </a:bodyPr>
          <a:lstStyle/>
          <a:p>
            <a:pPr marL="0" indent="0">
              <a:buNone/>
            </a:pPr>
            <a:r>
              <a:rPr lang="nl-BE" dirty="0">
                <a:solidFill>
                  <a:schemeClr val="tx1">
                    <a:lumMod val="50000"/>
                    <a:lumOff val="50000"/>
                  </a:schemeClr>
                </a:solidFill>
              </a:rPr>
              <a:t>Dringende maatregelen omwille van</a:t>
            </a:r>
          </a:p>
          <a:p>
            <a:pPr marL="857250" lvl="1" indent="-457200">
              <a:buFont typeface="Arial" panose="020B0604020202020204" pitchFamily="34" charset="0"/>
              <a:buChar char="•"/>
            </a:pPr>
            <a:r>
              <a:rPr lang="nl-BE" dirty="0" smtClean="0">
                <a:solidFill>
                  <a:schemeClr val="tx1">
                    <a:lumMod val="50000"/>
                    <a:lumOff val="50000"/>
                  </a:schemeClr>
                </a:solidFill>
              </a:rPr>
              <a:t>Pervers </a:t>
            </a:r>
            <a:r>
              <a:rPr lang="nl-BE" dirty="0">
                <a:solidFill>
                  <a:schemeClr val="tx1">
                    <a:lumMod val="50000"/>
                    <a:lumOff val="50000"/>
                  </a:schemeClr>
                </a:solidFill>
              </a:rPr>
              <a:t>financieringsmodel</a:t>
            </a:r>
          </a:p>
          <a:p>
            <a:pPr marL="857250" lvl="1" indent="-457200">
              <a:buFont typeface="Arial" panose="020B0604020202020204" pitchFamily="34" charset="0"/>
              <a:buChar char="•"/>
            </a:pPr>
            <a:r>
              <a:rPr lang="nl-BE" dirty="0" smtClean="0">
                <a:solidFill>
                  <a:schemeClr val="tx1">
                    <a:lumMod val="50000"/>
                    <a:lumOff val="50000"/>
                  </a:schemeClr>
                </a:solidFill>
              </a:rPr>
              <a:t>Opbod </a:t>
            </a:r>
            <a:r>
              <a:rPr lang="nl-BE" dirty="0">
                <a:solidFill>
                  <a:schemeClr val="tx1">
                    <a:lumMod val="50000"/>
                    <a:lumOff val="50000"/>
                  </a:schemeClr>
                </a:solidFill>
              </a:rPr>
              <a:t>aan </a:t>
            </a:r>
            <a:r>
              <a:rPr lang="nl-BE" dirty="0" smtClean="0">
                <a:solidFill>
                  <a:schemeClr val="tx1">
                    <a:lumMod val="50000"/>
                    <a:lumOff val="50000"/>
                  </a:schemeClr>
                </a:solidFill>
              </a:rPr>
              <a:t>supplementen</a:t>
            </a:r>
            <a:endParaRPr lang="nl-BE" dirty="0">
              <a:solidFill>
                <a:schemeClr val="tx1">
                  <a:lumMod val="50000"/>
                  <a:lumOff val="50000"/>
                </a:schemeClr>
              </a:solidFill>
            </a:endParaRPr>
          </a:p>
          <a:p>
            <a:pPr marL="0" indent="0">
              <a:buNone/>
            </a:pPr>
            <a:endParaRPr lang="nl-BE" dirty="0">
              <a:solidFill>
                <a:schemeClr val="tx1">
                  <a:lumMod val="50000"/>
                  <a:lumOff val="50000"/>
                </a:schemeClr>
              </a:solidFill>
            </a:endParaRPr>
          </a:p>
          <a:p>
            <a:pPr marL="0" indent="0">
              <a:buNone/>
            </a:pPr>
            <a:r>
              <a:rPr lang="nl-BE" dirty="0" smtClean="0">
                <a:solidFill>
                  <a:schemeClr val="tx1">
                    <a:lumMod val="50000"/>
                    <a:lumOff val="50000"/>
                  </a:schemeClr>
                </a:solidFill>
              </a:rPr>
              <a:t>Overaanbod</a:t>
            </a:r>
            <a:endParaRPr lang="nl-BE" dirty="0">
              <a:solidFill>
                <a:schemeClr val="tx1">
                  <a:lumMod val="50000"/>
                  <a:lumOff val="50000"/>
                </a:schemeClr>
              </a:solidFill>
            </a:endParaRPr>
          </a:p>
          <a:p>
            <a:pPr marL="857250" lvl="1" indent="-457200">
              <a:buFont typeface="Arial" panose="020B0604020202020204" pitchFamily="34" charset="0"/>
              <a:buChar char="•"/>
            </a:pPr>
            <a:r>
              <a:rPr lang="nl-BE" dirty="0" smtClean="0">
                <a:solidFill>
                  <a:schemeClr val="tx1">
                    <a:lumMod val="50000"/>
                    <a:lumOff val="50000"/>
                  </a:schemeClr>
                </a:solidFill>
              </a:rPr>
              <a:t>Acute </a:t>
            </a:r>
            <a:r>
              <a:rPr lang="nl-BE" dirty="0">
                <a:solidFill>
                  <a:schemeClr val="tx1">
                    <a:lumMod val="50000"/>
                    <a:lumOff val="50000"/>
                  </a:schemeClr>
                </a:solidFill>
              </a:rPr>
              <a:t>bedden</a:t>
            </a:r>
          </a:p>
          <a:p>
            <a:pPr marL="857250" lvl="1" indent="-457200">
              <a:buFont typeface="Arial" panose="020B0604020202020204" pitchFamily="34" charset="0"/>
              <a:buChar char="•"/>
            </a:pPr>
            <a:r>
              <a:rPr lang="nl-BE" dirty="0" smtClean="0">
                <a:solidFill>
                  <a:schemeClr val="tx1">
                    <a:lumMod val="50000"/>
                    <a:lumOff val="50000"/>
                  </a:schemeClr>
                </a:solidFill>
              </a:rPr>
              <a:t>Ziekenhuisfuncties </a:t>
            </a:r>
            <a:r>
              <a:rPr lang="nl-BE" dirty="0">
                <a:solidFill>
                  <a:schemeClr val="tx1">
                    <a:lumMod val="50000"/>
                    <a:lumOff val="50000"/>
                  </a:schemeClr>
                </a:solidFill>
              </a:rPr>
              <a:t>(spoedgevallen, Intensive care)</a:t>
            </a:r>
          </a:p>
          <a:p>
            <a:pPr marL="857250" lvl="1" indent="-457200">
              <a:buFont typeface="Arial" panose="020B0604020202020204" pitchFamily="34" charset="0"/>
              <a:buChar char="•"/>
            </a:pPr>
            <a:r>
              <a:rPr lang="it-IT" dirty="0" smtClean="0">
                <a:solidFill>
                  <a:schemeClr val="tx1">
                    <a:lumMod val="50000"/>
                    <a:lumOff val="50000"/>
                  </a:schemeClr>
                </a:solidFill>
              </a:rPr>
              <a:t>Zware </a:t>
            </a:r>
            <a:r>
              <a:rPr lang="it-IT" dirty="0">
                <a:solidFill>
                  <a:schemeClr val="tx1">
                    <a:lumMod val="50000"/>
                    <a:lumOff val="50000"/>
                  </a:schemeClr>
                </a:solidFill>
              </a:rPr>
              <a:t>apparatuur (CT, gamma-camera, NMR)</a:t>
            </a:r>
          </a:p>
          <a:p>
            <a:pPr marL="857250" lvl="1" indent="-457200">
              <a:buFont typeface="Arial" panose="020B0604020202020204" pitchFamily="34" charset="0"/>
              <a:buChar char="•"/>
            </a:pPr>
            <a:r>
              <a:rPr lang="nl-BE" dirty="0" smtClean="0">
                <a:solidFill>
                  <a:schemeClr val="tx1">
                    <a:lumMod val="50000"/>
                    <a:lumOff val="50000"/>
                  </a:schemeClr>
                </a:solidFill>
              </a:rPr>
              <a:t>Zorgprogramma’s </a:t>
            </a:r>
            <a:r>
              <a:rPr lang="nl-BE" dirty="0">
                <a:solidFill>
                  <a:schemeClr val="tx1">
                    <a:lumMod val="50000"/>
                    <a:lumOff val="50000"/>
                  </a:schemeClr>
                </a:solidFill>
              </a:rPr>
              <a:t>(hartcentra, dialysecentra)</a:t>
            </a:r>
          </a:p>
          <a:p>
            <a:pPr marL="857250" lvl="1" indent="-457200">
              <a:buFont typeface="Arial" panose="020B0604020202020204" pitchFamily="34" charset="0"/>
              <a:buChar char="•"/>
            </a:pPr>
            <a:r>
              <a:rPr lang="nl-BE" dirty="0" smtClean="0">
                <a:solidFill>
                  <a:schemeClr val="tx1">
                    <a:lumMod val="50000"/>
                    <a:lumOff val="50000"/>
                  </a:schemeClr>
                </a:solidFill>
              </a:rPr>
              <a:t>Ziekenhuizen </a:t>
            </a:r>
            <a:r>
              <a:rPr lang="nl-BE" dirty="0">
                <a:solidFill>
                  <a:schemeClr val="tx1">
                    <a:lumMod val="50000"/>
                    <a:lumOff val="50000"/>
                  </a:schemeClr>
                </a:solidFill>
              </a:rPr>
              <a:t>: komen tot fusies/ziekenhuisnetwerken</a:t>
            </a:r>
          </a:p>
          <a:p>
            <a:pPr marL="857250" lvl="1" indent="-457200">
              <a:buFont typeface="Arial" panose="020B0604020202020204" pitchFamily="34" charset="0"/>
              <a:buChar char="•"/>
            </a:pPr>
            <a:r>
              <a:rPr lang="nl-BE" dirty="0" smtClean="0">
                <a:solidFill>
                  <a:schemeClr val="tx1">
                    <a:lumMod val="50000"/>
                    <a:lumOff val="50000"/>
                  </a:schemeClr>
                </a:solidFill>
              </a:rPr>
              <a:t>Vrijgekomen </a:t>
            </a:r>
            <a:r>
              <a:rPr lang="nl-BE" dirty="0">
                <a:solidFill>
                  <a:schemeClr val="tx1">
                    <a:lumMod val="50000"/>
                    <a:lumOff val="50000"/>
                  </a:schemeClr>
                </a:solidFill>
              </a:rPr>
              <a:t>budgetten investeren in andere domeinen van de zorg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059582"/>
            <a:ext cx="28956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8778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cstate="print">
            <a:extLst>
              <a:ext uri="{28A0092B-C50C-407E-A947-70E740481C1C}">
                <a14:useLocalDpi xmlns:a14="http://schemas.microsoft.com/office/drawing/2010/main" val="0"/>
              </a:ext>
            </a:extLst>
          </a:blip>
          <a:srcRect t="8257" r="3065" b="18184"/>
          <a:stretch/>
        </p:blipFill>
        <p:spPr>
          <a:xfrm>
            <a:off x="0" y="517585"/>
            <a:ext cx="9144000" cy="4625915"/>
          </a:xfrm>
          <a:prstGeom prst="rect">
            <a:avLst/>
          </a:prstGeom>
        </p:spPr>
      </p:pic>
      <p:sp>
        <p:nvSpPr>
          <p:cNvPr id="8" name="Stroomdiagram: Uitstel 7"/>
          <p:cNvSpPr/>
          <p:nvPr/>
        </p:nvSpPr>
        <p:spPr>
          <a:xfrm>
            <a:off x="8604448" y="-452586"/>
            <a:ext cx="648072" cy="1152128"/>
          </a:xfrm>
          <a:prstGeom prst="flowChartDelay">
            <a:avLst/>
          </a:prstGeom>
          <a:solidFill>
            <a:srgbClr val="92B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8384" y="123478"/>
            <a:ext cx="1008112" cy="1008112"/>
          </a:xfrm>
          <a:prstGeom prst="rect">
            <a:avLst/>
          </a:prstGeom>
        </p:spPr>
      </p:pic>
      <p:grpSp>
        <p:nvGrpSpPr>
          <p:cNvPr id="21" name="Groep 20"/>
          <p:cNvGrpSpPr/>
          <p:nvPr/>
        </p:nvGrpSpPr>
        <p:grpSpPr>
          <a:xfrm>
            <a:off x="251520" y="1275606"/>
            <a:ext cx="8496944" cy="3528392"/>
            <a:chOff x="3503416" y="560718"/>
            <a:chExt cx="5028492" cy="2592288"/>
          </a:xfrm>
        </p:grpSpPr>
        <p:sp>
          <p:nvSpPr>
            <p:cNvPr id="13" name="Rond diagonale hoek rechthoek 12"/>
            <p:cNvSpPr/>
            <p:nvPr/>
          </p:nvSpPr>
          <p:spPr>
            <a:xfrm>
              <a:off x="3923396" y="560718"/>
              <a:ext cx="4608512" cy="2592288"/>
            </a:xfrm>
            <a:prstGeom prst="round2DiagRect">
              <a:avLst/>
            </a:prstGeom>
            <a:solidFill>
              <a:srgbClr val="92B007">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kstvak 13"/>
            <p:cNvSpPr txBox="1"/>
            <p:nvPr/>
          </p:nvSpPr>
          <p:spPr>
            <a:xfrm>
              <a:off x="3503416" y="632726"/>
              <a:ext cx="5028492" cy="812869"/>
            </a:xfrm>
            <a:prstGeom prst="rect">
              <a:avLst/>
            </a:prstGeom>
            <a:noFill/>
          </p:spPr>
          <p:txBody>
            <a:bodyPr wrap="square" rtlCol="0">
              <a:spAutoFit/>
            </a:bodyPr>
            <a:lstStyle/>
            <a:p>
              <a:pPr algn="r"/>
              <a:endParaRPr lang="nl-BE" sz="3200" b="1" dirty="0" smtClean="0"/>
            </a:p>
            <a:p>
              <a:pPr lvl="1" algn="ctr"/>
              <a:endParaRPr lang="nl-BE" sz="2400" dirty="0"/>
            </a:p>
          </p:txBody>
        </p:sp>
      </p:grpSp>
      <p:sp>
        <p:nvSpPr>
          <p:cNvPr id="3" name="Rechthoek 2"/>
          <p:cNvSpPr/>
          <p:nvPr/>
        </p:nvSpPr>
        <p:spPr>
          <a:xfrm>
            <a:off x="1403648" y="1345729"/>
            <a:ext cx="6984776" cy="3477875"/>
          </a:xfrm>
          <a:prstGeom prst="rect">
            <a:avLst/>
          </a:prstGeom>
        </p:spPr>
        <p:txBody>
          <a:bodyPr wrap="square">
            <a:spAutoFit/>
          </a:bodyPr>
          <a:lstStyle/>
          <a:p>
            <a:endParaRPr lang="nl-BE" sz="2000" dirty="0" smtClean="0">
              <a:solidFill>
                <a:schemeClr val="bg1"/>
              </a:solidFill>
            </a:endParaRPr>
          </a:p>
          <a:p>
            <a:r>
              <a:rPr lang="nl-BE" sz="2000" dirty="0" smtClean="0">
                <a:solidFill>
                  <a:schemeClr val="bg1"/>
                </a:solidFill>
              </a:rPr>
              <a:t>Huidige </a:t>
            </a:r>
            <a:r>
              <a:rPr lang="nl-BE" sz="2000" dirty="0">
                <a:solidFill>
                  <a:schemeClr val="bg1"/>
                </a:solidFill>
              </a:rPr>
              <a:t>manier van werken &amp; organiseren van de gezondheidszorg zal ALTIJD tot budgettekorten leiden: </a:t>
            </a:r>
            <a:endParaRPr lang="nl-BE" sz="2000" dirty="0" smtClean="0">
              <a:solidFill>
                <a:schemeClr val="bg1"/>
              </a:solidFill>
            </a:endParaRPr>
          </a:p>
          <a:p>
            <a:r>
              <a:rPr lang="nl-BE" sz="2000" dirty="0" smtClean="0">
                <a:solidFill>
                  <a:schemeClr val="bg1"/>
                </a:solidFill>
              </a:rPr>
              <a:t>willen </a:t>
            </a:r>
            <a:r>
              <a:rPr lang="nl-BE" sz="2000" dirty="0">
                <a:solidFill>
                  <a:schemeClr val="bg1"/>
                </a:solidFill>
              </a:rPr>
              <a:t>we evolueren naar nieuwe VISIE op GEZONDHEID?</a:t>
            </a:r>
          </a:p>
          <a:p>
            <a:endParaRPr lang="nl-BE" sz="2000" dirty="0">
              <a:solidFill>
                <a:schemeClr val="bg1"/>
              </a:solidFill>
            </a:endParaRPr>
          </a:p>
          <a:p>
            <a:r>
              <a:rPr lang="nl-BE" sz="2000" dirty="0">
                <a:solidFill>
                  <a:schemeClr val="bg1"/>
                </a:solidFill>
              </a:rPr>
              <a:t>Visie op de mens</a:t>
            </a:r>
          </a:p>
          <a:p>
            <a:r>
              <a:rPr lang="nl-BE" sz="2000" dirty="0">
                <a:solidFill>
                  <a:schemeClr val="bg1"/>
                </a:solidFill>
              </a:rPr>
              <a:t>Visie op gezondheid</a:t>
            </a:r>
          </a:p>
          <a:p>
            <a:r>
              <a:rPr lang="nl-BE" sz="2000" dirty="0">
                <a:solidFill>
                  <a:schemeClr val="bg1"/>
                </a:solidFill>
              </a:rPr>
              <a:t>Visie op gezondheidszorg</a:t>
            </a:r>
          </a:p>
          <a:p>
            <a:r>
              <a:rPr lang="nl-BE" sz="2000" dirty="0">
                <a:solidFill>
                  <a:schemeClr val="bg1"/>
                </a:solidFill>
              </a:rPr>
              <a:t>Visie op het gezondheidsfonds (m.i.v. preventie &amp; </a:t>
            </a:r>
            <a:r>
              <a:rPr lang="nl-BE" sz="2000" dirty="0" smtClean="0">
                <a:solidFill>
                  <a:schemeClr val="bg1"/>
                </a:solidFill>
              </a:rPr>
              <a:t>bevordering)</a:t>
            </a:r>
            <a:endParaRPr lang="nl-BE" sz="2000" dirty="0">
              <a:solidFill>
                <a:schemeClr val="bg1"/>
              </a:solidFill>
            </a:endParaRPr>
          </a:p>
          <a:p>
            <a:r>
              <a:rPr lang="nl-BE" sz="2000" dirty="0">
                <a:solidFill>
                  <a:schemeClr val="bg1"/>
                </a:solidFill>
              </a:rPr>
              <a:t>Visie op organisatie en financiering van de gezondheidzorg</a:t>
            </a:r>
          </a:p>
        </p:txBody>
      </p:sp>
      <p:sp>
        <p:nvSpPr>
          <p:cNvPr id="5" name="Rechthoek 4"/>
          <p:cNvSpPr/>
          <p:nvPr/>
        </p:nvSpPr>
        <p:spPr>
          <a:xfrm>
            <a:off x="467544" y="-20538"/>
            <a:ext cx="2802370" cy="523220"/>
          </a:xfrm>
          <a:prstGeom prst="rect">
            <a:avLst/>
          </a:prstGeom>
        </p:spPr>
        <p:txBody>
          <a:bodyPr wrap="none">
            <a:spAutoFit/>
          </a:bodyPr>
          <a:lstStyle/>
          <a:p>
            <a:r>
              <a:rPr lang="nl-BE" sz="2800" b="1" dirty="0">
                <a:solidFill>
                  <a:schemeClr val="bg1"/>
                </a:solidFill>
              </a:rPr>
              <a:t>De weg te gaan</a:t>
            </a:r>
          </a:p>
        </p:txBody>
      </p:sp>
    </p:spTree>
    <p:extLst>
      <p:ext uri="{BB962C8B-B14F-4D97-AF65-F5344CB8AC3E}">
        <p14:creationId xmlns:p14="http://schemas.microsoft.com/office/powerpoint/2010/main" val="2089074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915566"/>
            <a:ext cx="3888432" cy="3888432"/>
          </a:xfrm>
          <a:prstGeom prst="rect">
            <a:avLst/>
          </a:prstGeom>
        </p:spPr>
      </p:pic>
    </p:spTree>
    <p:extLst>
      <p:ext uri="{BB962C8B-B14F-4D97-AF65-F5344CB8AC3E}">
        <p14:creationId xmlns:p14="http://schemas.microsoft.com/office/powerpoint/2010/main" val="2564320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800" dirty="0" smtClean="0"/>
              <a:t>Gezondheid = hoogste goed</a:t>
            </a:r>
            <a:endParaRPr lang="nl-BE" sz="2800" dirty="0"/>
          </a:p>
        </p:txBody>
      </p:sp>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b="17639"/>
          <a:stretch/>
        </p:blipFill>
        <p:spPr>
          <a:xfrm>
            <a:off x="1866900" y="776287"/>
            <a:ext cx="5410200" cy="2957513"/>
          </a:xfrm>
          <a:prstGeom prst="rect">
            <a:avLst/>
          </a:prstGeom>
        </p:spPr>
      </p:pic>
      <p:sp>
        <p:nvSpPr>
          <p:cNvPr id="3" name="Tijdelijke aanduiding voor inhoud 2"/>
          <p:cNvSpPr>
            <a:spLocks noGrp="1"/>
          </p:cNvSpPr>
          <p:nvPr>
            <p:ph idx="1"/>
          </p:nvPr>
        </p:nvSpPr>
        <p:spPr>
          <a:xfrm>
            <a:off x="457200" y="3933651"/>
            <a:ext cx="8229600" cy="1230387"/>
          </a:xfrm>
        </p:spPr>
        <p:txBody>
          <a:bodyPr>
            <a:normAutofit/>
          </a:bodyPr>
          <a:lstStyle/>
          <a:p>
            <a:pPr marL="0" indent="0" algn="ctr">
              <a:buNone/>
            </a:pPr>
            <a:r>
              <a:rPr lang="nl-BE" b="1" dirty="0">
                <a:solidFill>
                  <a:schemeClr val="tx1">
                    <a:lumMod val="50000"/>
                    <a:lumOff val="50000"/>
                  </a:schemeClr>
                </a:solidFill>
              </a:rPr>
              <a:t>Vlaming koestert gezondheid boven </a:t>
            </a:r>
            <a:r>
              <a:rPr lang="nl-BE" b="1" dirty="0" smtClean="0">
                <a:solidFill>
                  <a:schemeClr val="tx1">
                    <a:lumMod val="50000"/>
                    <a:lumOff val="50000"/>
                  </a:schemeClr>
                </a:solidFill>
              </a:rPr>
              <a:t>alles.</a:t>
            </a:r>
          </a:p>
          <a:p>
            <a:pPr marL="0" indent="0" algn="ctr">
              <a:buNone/>
            </a:pPr>
            <a:r>
              <a:rPr lang="nl-BE" sz="1200" b="1" dirty="0" smtClean="0">
                <a:solidFill>
                  <a:schemeClr val="tx1">
                    <a:lumMod val="50000"/>
                    <a:lumOff val="50000"/>
                  </a:schemeClr>
                </a:solidFill>
              </a:rPr>
              <a:t>Onderzoek De Standaard en VRT -  25/09/2017</a:t>
            </a:r>
          </a:p>
          <a:p>
            <a:pPr marL="0" indent="0" algn="ctr">
              <a:buNone/>
            </a:pPr>
            <a:endParaRPr lang="nl-BE" b="1" dirty="0">
              <a:solidFill>
                <a:schemeClr val="tx1">
                  <a:lumMod val="50000"/>
                  <a:lumOff val="50000"/>
                </a:schemeClr>
              </a:solidFill>
            </a:endParaRPr>
          </a:p>
          <a:p>
            <a:endParaRPr lang="nl-BE" dirty="0"/>
          </a:p>
        </p:txBody>
      </p:sp>
    </p:spTree>
    <p:extLst>
      <p:ext uri="{BB962C8B-B14F-4D97-AF65-F5344CB8AC3E}">
        <p14:creationId xmlns:p14="http://schemas.microsoft.com/office/powerpoint/2010/main" val="3812383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nl-BE" dirty="0" smtClean="0"/>
              <a:t>Gezondheid = niet (fysiek of geestelijk) ziek </a:t>
            </a:r>
            <a:endParaRPr lang="nl-BE"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1012" y="1153142"/>
            <a:ext cx="4218316" cy="351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2150"/>
          <a:stretch/>
        </p:blipFill>
        <p:spPr bwMode="auto">
          <a:xfrm>
            <a:off x="5004048" y="1153141"/>
            <a:ext cx="3024336" cy="351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526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800" dirty="0" smtClean="0"/>
              <a:t>Gezondheidszorg = </a:t>
            </a:r>
            <a:r>
              <a:rPr lang="nl-BE" sz="2800" dirty="0" err="1" smtClean="0"/>
              <a:t>genees-kunde</a:t>
            </a:r>
            <a:r>
              <a:rPr lang="nl-BE" sz="2800" dirty="0" smtClean="0"/>
              <a:t> </a:t>
            </a:r>
            <a:endParaRPr lang="nl-BE" sz="2800"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4932" y="987574"/>
            <a:ext cx="6025380" cy="3389277"/>
          </a:xfrm>
        </p:spPr>
      </p:pic>
    </p:spTree>
    <p:extLst>
      <p:ext uri="{BB962C8B-B14F-4D97-AF65-F5344CB8AC3E}">
        <p14:creationId xmlns:p14="http://schemas.microsoft.com/office/powerpoint/2010/main" val="3897427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Gezondheid = </a:t>
            </a:r>
            <a:r>
              <a:rPr lang="nl-BE" sz="2800" dirty="0"/>
              <a:t>religie of sekte?</a:t>
            </a:r>
            <a:r>
              <a:rPr lang="nl-BE" dirty="0" smtClean="0"/>
              <a:t> </a:t>
            </a:r>
            <a:endParaRPr lang="nl-BE"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2400" y="987574"/>
            <a:ext cx="6299200" cy="2946400"/>
          </a:xfrm>
        </p:spPr>
      </p:pic>
      <p:sp>
        <p:nvSpPr>
          <p:cNvPr id="5" name="Rechthoek 4"/>
          <p:cNvSpPr/>
          <p:nvPr/>
        </p:nvSpPr>
        <p:spPr>
          <a:xfrm>
            <a:off x="179512" y="4083918"/>
            <a:ext cx="8856984" cy="807913"/>
          </a:xfrm>
          <a:prstGeom prst="rect">
            <a:avLst/>
          </a:prstGeom>
        </p:spPr>
        <p:txBody>
          <a:bodyPr wrap="square">
            <a:spAutoFit/>
          </a:bodyPr>
          <a:lstStyle/>
          <a:p>
            <a:pPr algn="ctr"/>
            <a:r>
              <a:rPr lang="nl-BE" b="1" dirty="0">
                <a:solidFill>
                  <a:schemeClr val="tx1">
                    <a:lumMod val="65000"/>
                    <a:lumOff val="35000"/>
                  </a:schemeClr>
                </a:solidFill>
              </a:rPr>
              <a:t>Gezondheid is de grootste zingever, meer nog dan liefde </a:t>
            </a:r>
            <a:endParaRPr lang="nl-BE" b="1" dirty="0" smtClean="0">
              <a:solidFill>
                <a:schemeClr val="tx1">
                  <a:lumMod val="65000"/>
                  <a:lumOff val="35000"/>
                </a:schemeClr>
              </a:solidFill>
            </a:endParaRPr>
          </a:p>
          <a:p>
            <a:pPr algn="ctr"/>
            <a:r>
              <a:rPr lang="nl-BE" b="1" dirty="0" smtClean="0">
                <a:solidFill>
                  <a:schemeClr val="tx1">
                    <a:lumMod val="65000"/>
                    <a:lumOff val="35000"/>
                  </a:schemeClr>
                </a:solidFill>
              </a:rPr>
              <a:t>en </a:t>
            </a:r>
            <a:r>
              <a:rPr lang="nl-BE" b="1" dirty="0">
                <a:solidFill>
                  <a:schemeClr val="tx1">
                    <a:lumMod val="65000"/>
                    <a:lumOff val="35000"/>
                  </a:schemeClr>
                </a:solidFill>
              </a:rPr>
              <a:t>veel meer dan God. </a:t>
            </a:r>
            <a:endParaRPr lang="nl-BE" b="1" dirty="0" smtClean="0">
              <a:solidFill>
                <a:schemeClr val="tx1">
                  <a:lumMod val="65000"/>
                  <a:lumOff val="35000"/>
                </a:schemeClr>
              </a:solidFill>
            </a:endParaRPr>
          </a:p>
          <a:p>
            <a:pPr algn="ctr"/>
            <a:r>
              <a:rPr lang="nl-BE" sz="1050" b="1" dirty="0" smtClean="0">
                <a:solidFill>
                  <a:schemeClr val="tx1">
                    <a:lumMod val="65000"/>
                    <a:lumOff val="35000"/>
                  </a:schemeClr>
                </a:solidFill>
              </a:rPr>
              <a:t>De </a:t>
            </a:r>
            <a:r>
              <a:rPr lang="nl-BE" sz="1050" b="1" dirty="0">
                <a:solidFill>
                  <a:schemeClr val="tx1">
                    <a:lumMod val="65000"/>
                    <a:lumOff val="35000"/>
                  </a:schemeClr>
                </a:solidFill>
              </a:rPr>
              <a:t>Standaard 25/09/2017</a:t>
            </a:r>
          </a:p>
        </p:txBody>
      </p:sp>
    </p:spTree>
    <p:extLst>
      <p:ext uri="{BB962C8B-B14F-4D97-AF65-F5344CB8AC3E}">
        <p14:creationId xmlns:p14="http://schemas.microsoft.com/office/powerpoint/2010/main" val="1874944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800" dirty="0" smtClean="0"/>
              <a:t>Gezondheid, een overheidsopdracht</a:t>
            </a:r>
            <a:endParaRPr lang="nl-BE" sz="2800" dirty="0"/>
          </a:p>
        </p:txBody>
      </p:sp>
      <p:sp>
        <p:nvSpPr>
          <p:cNvPr id="3" name="Tijdelijke aanduiding voor inhoud 2"/>
          <p:cNvSpPr>
            <a:spLocks noGrp="1"/>
          </p:cNvSpPr>
          <p:nvPr>
            <p:ph idx="1"/>
          </p:nvPr>
        </p:nvSpPr>
        <p:spPr>
          <a:xfrm>
            <a:off x="179512" y="1000114"/>
            <a:ext cx="8712968" cy="3947900"/>
          </a:xfrm>
        </p:spPr>
        <p:txBody>
          <a:bodyPr>
            <a:normAutofit fontScale="92500" lnSpcReduction="20000"/>
          </a:bodyPr>
          <a:lstStyle/>
          <a:p>
            <a:endParaRPr lang="nl-BE" b="1" dirty="0" smtClean="0"/>
          </a:p>
          <a:p>
            <a:endParaRPr lang="nl-BE" sz="1600" b="1" dirty="0" smtClean="0">
              <a:solidFill>
                <a:schemeClr val="tx1">
                  <a:lumMod val="65000"/>
                  <a:lumOff val="35000"/>
                </a:schemeClr>
              </a:solidFill>
            </a:endParaRPr>
          </a:p>
          <a:p>
            <a:endParaRPr lang="nl-BE" sz="1600" b="1" dirty="0">
              <a:solidFill>
                <a:schemeClr val="tx1">
                  <a:lumMod val="65000"/>
                  <a:lumOff val="35000"/>
                </a:schemeClr>
              </a:solidFill>
            </a:endParaRPr>
          </a:p>
          <a:p>
            <a:endParaRPr lang="nl-BE" sz="1600" b="1" dirty="0" smtClean="0">
              <a:solidFill>
                <a:schemeClr val="tx1">
                  <a:lumMod val="65000"/>
                  <a:lumOff val="35000"/>
                </a:schemeClr>
              </a:solidFill>
            </a:endParaRPr>
          </a:p>
          <a:p>
            <a:endParaRPr lang="nl-BE" sz="1600" b="1" dirty="0">
              <a:solidFill>
                <a:schemeClr val="tx1">
                  <a:lumMod val="65000"/>
                  <a:lumOff val="35000"/>
                </a:schemeClr>
              </a:solidFill>
            </a:endParaRPr>
          </a:p>
          <a:p>
            <a:endParaRPr lang="nl-BE" sz="1600" b="1" dirty="0" smtClean="0">
              <a:solidFill>
                <a:schemeClr val="tx1">
                  <a:lumMod val="65000"/>
                  <a:lumOff val="35000"/>
                </a:schemeClr>
              </a:solidFill>
            </a:endParaRPr>
          </a:p>
          <a:p>
            <a:endParaRPr lang="nl-BE" sz="1600" b="1" dirty="0">
              <a:solidFill>
                <a:schemeClr val="tx1">
                  <a:lumMod val="65000"/>
                  <a:lumOff val="35000"/>
                </a:schemeClr>
              </a:solidFill>
            </a:endParaRPr>
          </a:p>
          <a:p>
            <a:endParaRPr lang="nl-BE" sz="1600" b="1" dirty="0" smtClean="0">
              <a:solidFill>
                <a:schemeClr val="tx1">
                  <a:lumMod val="65000"/>
                  <a:lumOff val="35000"/>
                </a:schemeClr>
              </a:solidFill>
            </a:endParaRPr>
          </a:p>
          <a:p>
            <a:endParaRPr lang="nl-BE" sz="1600" b="1" dirty="0" smtClean="0">
              <a:solidFill>
                <a:schemeClr val="tx1">
                  <a:lumMod val="65000"/>
                  <a:lumOff val="35000"/>
                </a:schemeClr>
              </a:solidFill>
            </a:endParaRPr>
          </a:p>
          <a:p>
            <a:endParaRPr lang="nl-BE" sz="1600" b="1" dirty="0" smtClean="0">
              <a:solidFill>
                <a:schemeClr val="tx1">
                  <a:lumMod val="65000"/>
                  <a:lumOff val="35000"/>
                </a:schemeClr>
              </a:solidFill>
            </a:endParaRPr>
          </a:p>
          <a:p>
            <a:endParaRPr lang="nl-BE" sz="1600" b="1" dirty="0" smtClean="0">
              <a:solidFill>
                <a:schemeClr val="tx1">
                  <a:lumMod val="65000"/>
                  <a:lumOff val="35000"/>
                </a:schemeClr>
              </a:solidFill>
            </a:endParaRPr>
          </a:p>
          <a:p>
            <a:pPr marL="0" indent="0" algn="ctr">
              <a:buNone/>
            </a:pPr>
            <a:endParaRPr lang="nl-BE" sz="1900" b="1" dirty="0" smtClean="0">
              <a:solidFill>
                <a:schemeClr val="tx1">
                  <a:lumMod val="65000"/>
                  <a:lumOff val="35000"/>
                </a:schemeClr>
              </a:solidFill>
            </a:endParaRPr>
          </a:p>
          <a:p>
            <a:pPr marL="0" indent="0" algn="ctr">
              <a:buNone/>
            </a:pPr>
            <a:r>
              <a:rPr lang="nl-BE" sz="1900" b="1" dirty="0" smtClean="0">
                <a:solidFill>
                  <a:schemeClr val="tx1">
                    <a:lumMod val="65000"/>
                    <a:lumOff val="35000"/>
                  </a:schemeClr>
                </a:solidFill>
              </a:rPr>
              <a:t>De </a:t>
            </a:r>
            <a:r>
              <a:rPr lang="nl-BE" sz="1900" b="1" dirty="0">
                <a:solidFill>
                  <a:schemeClr val="tx1">
                    <a:lumMod val="65000"/>
                    <a:lumOff val="35000"/>
                  </a:schemeClr>
                </a:solidFill>
              </a:rPr>
              <a:t>overheid mag zich </a:t>
            </a:r>
            <a:r>
              <a:rPr lang="nl-BE" sz="1900" b="1" dirty="0" smtClean="0">
                <a:solidFill>
                  <a:schemeClr val="tx1">
                    <a:lumMod val="65000"/>
                    <a:lumOff val="35000"/>
                  </a:schemeClr>
                </a:solidFill>
              </a:rPr>
              <a:t>bemoeien </a:t>
            </a:r>
            <a:r>
              <a:rPr lang="nl-BE" sz="1900" b="1" dirty="0">
                <a:solidFill>
                  <a:schemeClr val="tx1">
                    <a:lumMod val="65000"/>
                    <a:lumOff val="35000"/>
                  </a:schemeClr>
                </a:solidFill>
              </a:rPr>
              <a:t>met onze </a:t>
            </a:r>
            <a:r>
              <a:rPr lang="nl-BE" sz="1900" b="1" dirty="0" smtClean="0">
                <a:solidFill>
                  <a:schemeClr val="tx1">
                    <a:lumMod val="65000"/>
                    <a:lumOff val="35000"/>
                  </a:schemeClr>
                </a:solidFill>
              </a:rPr>
              <a:t>levensstijl: opsporingsonderzoeken, vaccinaties, rookverbod</a:t>
            </a:r>
          </a:p>
          <a:p>
            <a:pPr marL="0" indent="0" algn="ctr">
              <a:buNone/>
            </a:pPr>
            <a:r>
              <a:rPr lang="nl-BE" sz="1900" b="1" dirty="0" smtClean="0">
                <a:solidFill>
                  <a:schemeClr val="tx1">
                    <a:lumMod val="65000"/>
                    <a:lumOff val="35000"/>
                  </a:schemeClr>
                </a:solidFill>
              </a:rPr>
              <a:t>Nationale gezondheidsdoelen voor ernstige ziektes en </a:t>
            </a:r>
            <a:r>
              <a:rPr lang="nl-BE" sz="1900" b="1" dirty="0" err="1" smtClean="0">
                <a:solidFill>
                  <a:schemeClr val="tx1">
                    <a:lumMod val="65000"/>
                    <a:lumOff val="35000"/>
                  </a:schemeClr>
                </a:solidFill>
              </a:rPr>
              <a:t>i.f.v</a:t>
            </a:r>
            <a:r>
              <a:rPr lang="nl-BE" sz="1900" b="1" dirty="0" smtClean="0">
                <a:solidFill>
                  <a:schemeClr val="tx1">
                    <a:lumMod val="65000"/>
                    <a:lumOff val="35000"/>
                  </a:schemeClr>
                </a:solidFill>
              </a:rPr>
              <a:t>. betaalbaarheid</a:t>
            </a:r>
          </a:p>
          <a:p>
            <a:pPr marL="0" indent="0" algn="ctr">
              <a:buNone/>
            </a:pPr>
            <a:r>
              <a:rPr lang="nl-BE" sz="1100" b="1" dirty="0">
                <a:solidFill>
                  <a:schemeClr val="tx1">
                    <a:lumMod val="65000"/>
                    <a:lumOff val="35000"/>
                  </a:schemeClr>
                </a:solidFill>
              </a:rPr>
              <a:t>Onderzoek Onafhankelijke Ziekenfondsen – De Standaard 04/12/2017</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987574"/>
            <a:ext cx="3960440" cy="2638225"/>
          </a:xfrm>
          <a:prstGeom prst="rect">
            <a:avLst/>
          </a:prstGeom>
        </p:spPr>
      </p:pic>
    </p:spTree>
    <p:extLst>
      <p:ext uri="{BB962C8B-B14F-4D97-AF65-F5344CB8AC3E}">
        <p14:creationId xmlns:p14="http://schemas.microsoft.com/office/powerpoint/2010/main" val="3889786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7626"/>
            <a:ext cx="9144000" cy="6076617"/>
          </a:xfrm>
          <a:prstGeom prst="rect">
            <a:avLst/>
          </a:prstGeom>
        </p:spPr>
      </p:pic>
      <p:pic>
        <p:nvPicPr>
          <p:cNvPr id="13" name="Afbeelding 9" descr="CMPowerpoint_balk_254x30mm_metlogo_150dpi.png"/>
          <p:cNvPicPr>
            <a:picLocks noChangeAspect="1"/>
          </p:cNvPicPr>
          <p:nvPr/>
        </p:nvPicPr>
        <p:blipFill>
          <a:blip r:embed="rId4" cstate="print"/>
          <a:stretch>
            <a:fillRect/>
          </a:stretch>
        </p:blipFill>
        <p:spPr>
          <a:xfrm>
            <a:off x="757" y="-17"/>
            <a:ext cx="9143245" cy="1078903"/>
          </a:xfrm>
          <a:prstGeom prst="rect">
            <a:avLst/>
          </a:prstGeom>
        </p:spPr>
      </p:pic>
      <p:sp>
        <p:nvSpPr>
          <p:cNvPr id="2" name="Titel 1"/>
          <p:cNvSpPr>
            <a:spLocks noGrp="1"/>
          </p:cNvSpPr>
          <p:nvPr>
            <p:ph type="title"/>
          </p:nvPr>
        </p:nvSpPr>
        <p:spPr>
          <a:xfrm>
            <a:off x="457200" y="-74544"/>
            <a:ext cx="8229600" cy="857250"/>
          </a:xfrm>
        </p:spPr>
        <p:txBody>
          <a:bodyPr>
            <a:noAutofit/>
          </a:bodyPr>
          <a:lstStyle/>
          <a:p>
            <a:pPr>
              <a:lnSpc>
                <a:spcPct val="80000"/>
              </a:lnSpc>
            </a:pPr>
            <a:r>
              <a:rPr lang="nl-BE" sz="2800" dirty="0" smtClean="0"/>
              <a:t>Gezondheidsbeleid </a:t>
            </a:r>
            <a:endParaRPr lang="nl-BE" sz="2800" b="1" dirty="0">
              <a:solidFill>
                <a:schemeClr val="accent6">
                  <a:lumMod val="20000"/>
                  <a:lumOff val="80000"/>
                </a:schemeClr>
              </a:solidFill>
              <a:effectLst>
                <a:outerShdw blurRad="38100" dist="38100" dir="2700000" algn="tl">
                  <a:srgbClr val="000000">
                    <a:alpha val="43137"/>
                  </a:srgbClr>
                </a:outerShdw>
              </a:effectLst>
            </a:endParaRPr>
          </a:p>
        </p:txBody>
      </p:sp>
      <p:sp>
        <p:nvSpPr>
          <p:cNvPr id="5" name="Ovaal 4"/>
          <p:cNvSpPr/>
          <p:nvPr/>
        </p:nvSpPr>
        <p:spPr>
          <a:xfrm>
            <a:off x="-396552" y="682389"/>
            <a:ext cx="3910137" cy="3545545"/>
          </a:xfrm>
          <a:prstGeom prst="ellipse">
            <a:avLst/>
          </a:prstGeom>
          <a:solidFill>
            <a:srgbClr val="92B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1"/>
                </a:solidFill>
              </a:rPr>
              <a:t>PACT DE BLOCK</a:t>
            </a:r>
          </a:p>
          <a:p>
            <a:pPr algn="ctr"/>
            <a:endParaRPr lang="nl-BE" sz="1600" b="1" dirty="0" smtClean="0">
              <a:solidFill>
                <a:schemeClr val="bg1"/>
              </a:solidFill>
            </a:endParaRPr>
          </a:p>
          <a:p>
            <a:pPr algn="ctr"/>
            <a:r>
              <a:rPr lang="nl-BE" sz="1600" dirty="0" smtClean="0">
                <a:solidFill>
                  <a:schemeClr val="bg1"/>
                </a:solidFill>
              </a:rPr>
              <a:t>Van ziekenfondsen naar </a:t>
            </a:r>
            <a:r>
              <a:rPr lang="nl-BE" sz="1600" b="1" dirty="0" smtClean="0">
                <a:solidFill>
                  <a:schemeClr val="bg1"/>
                </a:solidFill>
              </a:rPr>
              <a:t>gezondheidsfondsen</a:t>
            </a:r>
            <a:r>
              <a:rPr lang="nl-BE" sz="1600" dirty="0" smtClean="0">
                <a:solidFill>
                  <a:schemeClr val="bg1"/>
                </a:solidFill>
              </a:rPr>
              <a:t>.</a:t>
            </a:r>
          </a:p>
          <a:p>
            <a:pPr algn="ctr"/>
            <a:endParaRPr lang="nl-BE" sz="1600" dirty="0" smtClean="0">
              <a:solidFill>
                <a:schemeClr val="bg1"/>
              </a:solidFill>
            </a:endParaRPr>
          </a:p>
          <a:p>
            <a:pPr marL="0" lvl="1"/>
            <a:r>
              <a:rPr lang="nl-BE" sz="1600" i="1" dirty="0" smtClean="0"/>
              <a:t>AS 1 = Begeleiden </a:t>
            </a:r>
            <a:r>
              <a:rPr lang="nl-BE" sz="1600" i="1" dirty="0"/>
              <a:t>en coachen van </a:t>
            </a:r>
            <a:r>
              <a:rPr lang="nl-BE" sz="1600" i="1" dirty="0" smtClean="0"/>
              <a:t>leden</a:t>
            </a:r>
            <a:endParaRPr lang="nl-BE" sz="1600" i="1" dirty="0"/>
          </a:p>
          <a:p>
            <a:pPr marL="0" lvl="1">
              <a:tabLst>
                <a:tab pos="276225" algn="l"/>
              </a:tabLst>
            </a:pPr>
            <a:r>
              <a:rPr lang="nl-BE" sz="1600" i="1" dirty="0" smtClean="0"/>
              <a:t>AS 2 = Gezondheidsdoel-stellingen </a:t>
            </a:r>
            <a:r>
              <a:rPr lang="nl-BE" sz="1600" i="1" dirty="0"/>
              <a:t>mee </a:t>
            </a:r>
            <a:r>
              <a:rPr lang="nl-BE" sz="1600" i="1" dirty="0" smtClean="0"/>
              <a:t>realiseren</a:t>
            </a:r>
            <a:endParaRPr lang="nl-BE" sz="1600" i="1" dirty="0"/>
          </a:p>
          <a:p>
            <a:pPr algn="ctr"/>
            <a:endParaRPr lang="nl-BE" sz="1600" i="1" dirty="0">
              <a:solidFill>
                <a:schemeClr val="bg1"/>
              </a:solidFill>
            </a:endParaRPr>
          </a:p>
        </p:txBody>
      </p:sp>
      <p:sp>
        <p:nvSpPr>
          <p:cNvPr id="14" name="Ovaal 13"/>
          <p:cNvSpPr/>
          <p:nvPr/>
        </p:nvSpPr>
        <p:spPr>
          <a:xfrm>
            <a:off x="5454425" y="849882"/>
            <a:ext cx="3942111" cy="3531049"/>
          </a:xfrm>
          <a:prstGeom prst="ellipse">
            <a:avLst/>
          </a:prstGeom>
          <a:solidFill>
            <a:srgbClr val="92B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1"/>
                </a:solidFill>
              </a:rPr>
              <a:t>VLAAMS DECREET</a:t>
            </a:r>
          </a:p>
          <a:p>
            <a:pPr algn="ctr"/>
            <a:r>
              <a:rPr lang="nl-BE" sz="1600" dirty="0" smtClean="0">
                <a:solidFill>
                  <a:schemeClr val="bg1"/>
                </a:solidFill>
              </a:rPr>
              <a:t>preventieve </a:t>
            </a:r>
            <a:r>
              <a:rPr lang="nl-BE" sz="1600" dirty="0">
                <a:solidFill>
                  <a:schemeClr val="bg1"/>
                </a:solidFill>
              </a:rPr>
              <a:t>gezondheidsbeleid</a:t>
            </a:r>
          </a:p>
          <a:p>
            <a:pPr algn="ctr"/>
            <a:r>
              <a:rPr lang="nl-BE" sz="1600" dirty="0" smtClean="0">
                <a:solidFill>
                  <a:schemeClr val="bg1"/>
                </a:solidFill>
              </a:rPr>
              <a:t>en gezondheidsdoelen</a:t>
            </a:r>
          </a:p>
          <a:p>
            <a:pPr algn="ctr"/>
            <a:endParaRPr lang="nl-BE" sz="1600" b="1" dirty="0" smtClean="0">
              <a:solidFill>
                <a:schemeClr val="bg1"/>
              </a:solidFill>
            </a:endParaRPr>
          </a:p>
          <a:p>
            <a:pPr algn="ctr"/>
            <a:r>
              <a:rPr lang="nl-BE" sz="1600" b="1" dirty="0" smtClean="0">
                <a:solidFill>
                  <a:schemeClr val="bg1"/>
                </a:solidFill>
              </a:rPr>
              <a:t>VANDEURZEN</a:t>
            </a:r>
          </a:p>
          <a:p>
            <a:pPr algn="ctr"/>
            <a:r>
              <a:rPr lang="nl-BE" sz="1600" dirty="0" smtClean="0">
                <a:solidFill>
                  <a:schemeClr val="bg1"/>
                </a:solidFill>
              </a:rPr>
              <a:t>Bedrijfs</a:t>
            </a:r>
            <a:r>
              <a:rPr lang="nl-BE" sz="1600" b="1" dirty="0" smtClean="0">
                <a:solidFill>
                  <a:schemeClr val="bg1"/>
                </a:solidFill>
              </a:rPr>
              <a:t>coaches </a:t>
            </a:r>
            <a:r>
              <a:rPr lang="nl-BE" sz="1600" dirty="0" smtClean="0">
                <a:solidFill>
                  <a:schemeClr val="bg1"/>
                </a:solidFill>
              </a:rPr>
              <a:t>stimuleren de </a:t>
            </a:r>
            <a:r>
              <a:rPr lang="nl-BE" sz="1600" b="1" dirty="0" smtClean="0">
                <a:solidFill>
                  <a:schemeClr val="bg1"/>
                </a:solidFill>
              </a:rPr>
              <a:t>gezonde keuzes </a:t>
            </a:r>
            <a:r>
              <a:rPr lang="nl-BE" sz="1600" dirty="0" smtClean="0">
                <a:solidFill>
                  <a:schemeClr val="bg1"/>
                </a:solidFill>
              </a:rPr>
              <a:t>op de werkvloer</a:t>
            </a:r>
          </a:p>
          <a:p>
            <a:pPr algn="ctr"/>
            <a:endParaRPr lang="nl-BE" sz="1600" dirty="0">
              <a:solidFill>
                <a:schemeClr val="bg1"/>
              </a:solidFill>
            </a:endParaRPr>
          </a:p>
        </p:txBody>
      </p:sp>
      <p:sp>
        <p:nvSpPr>
          <p:cNvPr id="16" name="Ovaal 15"/>
          <p:cNvSpPr/>
          <p:nvPr/>
        </p:nvSpPr>
        <p:spPr>
          <a:xfrm>
            <a:off x="2411760" y="2355726"/>
            <a:ext cx="3816424" cy="3152775"/>
          </a:xfrm>
          <a:prstGeom prst="ellipse">
            <a:avLst/>
          </a:prstGeom>
          <a:solidFill>
            <a:srgbClr val="92B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smtClean="0">
                <a:solidFill>
                  <a:schemeClr val="bg1"/>
                </a:solidFill>
              </a:rPr>
              <a:t>INTERMUTUALISTISCH</a:t>
            </a:r>
          </a:p>
          <a:p>
            <a:pPr algn="ctr"/>
            <a:r>
              <a:rPr lang="nl-BE" sz="1600" b="1" dirty="0" smtClean="0">
                <a:solidFill>
                  <a:schemeClr val="bg1"/>
                </a:solidFill>
              </a:rPr>
              <a:t>NIC-visie gezondheidsbeleid 2030</a:t>
            </a:r>
          </a:p>
          <a:p>
            <a:pPr algn="ctr"/>
            <a:endParaRPr lang="nl-BE" sz="1600" b="1" dirty="0">
              <a:solidFill>
                <a:schemeClr val="bg1"/>
              </a:solidFill>
            </a:endParaRPr>
          </a:p>
          <a:p>
            <a:pPr algn="ctr"/>
            <a:r>
              <a:rPr lang="nl-BE" sz="1600" i="1" dirty="0" smtClean="0">
                <a:solidFill>
                  <a:schemeClr val="bg1"/>
                </a:solidFill>
                <a:sym typeface="Wingdings" panose="05000000000000000000" pitchFamily="2" charset="2"/>
              </a:rPr>
              <a:t>G</a:t>
            </a:r>
            <a:r>
              <a:rPr lang="nl-BE" sz="1600" i="1" dirty="0" smtClean="0">
                <a:solidFill>
                  <a:schemeClr val="bg1"/>
                </a:solidFill>
              </a:rPr>
              <a:t>ezondheidsdoelstellingen</a:t>
            </a:r>
          </a:p>
          <a:p>
            <a:pPr algn="ctr"/>
            <a:r>
              <a:rPr lang="nl-BE" sz="1600" i="1" dirty="0" smtClean="0">
                <a:solidFill>
                  <a:schemeClr val="bg1"/>
                </a:solidFill>
                <a:sym typeface="Wingdings" panose="05000000000000000000" pitchFamily="2" charset="2"/>
              </a:rPr>
              <a:t>Aanbod- </a:t>
            </a:r>
            <a:r>
              <a:rPr lang="nl-BE" sz="1600" i="1" dirty="0">
                <a:solidFill>
                  <a:schemeClr val="bg1"/>
                </a:solidFill>
                <a:sym typeface="Wingdings" panose="05000000000000000000" pitchFamily="2" charset="2"/>
              </a:rPr>
              <a:t>naar </a:t>
            </a:r>
            <a:r>
              <a:rPr lang="nl-BE" sz="1600" i="1" dirty="0" err="1" smtClean="0">
                <a:solidFill>
                  <a:schemeClr val="bg1"/>
                </a:solidFill>
                <a:sym typeface="Wingdings" panose="05000000000000000000" pitchFamily="2" charset="2"/>
              </a:rPr>
              <a:t>behoeftengestuurd</a:t>
            </a:r>
            <a:endParaRPr lang="nl-BE" sz="1600" i="1" dirty="0">
              <a:solidFill>
                <a:schemeClr val="bg1"/>
              </a:solidFill>
              <a:sym typeface="Wingdings" panose="05000000000000000000" pitchFamily="2" charset="2"/>
            </a:endParaRPr>
          </a:p>
          <a:p>
            <a:pPr marL="285750" indent="-285750" algn="ctr">
              <a:buFont typeface="Wingdings"/>
              <a:buChar char="à"/>
            </a:pPr>
            <a:endParaRPr lang="nl-BE" sz="1600" i="1" dirty="0">
              <a:solidFill>
                <a:schemeClr val="bg1"/>
              </a:solidFill>
            </a:endParaRPr>
          </a:p>
        </p:txBody>
      </p:sp>
    </p:spTree>
    <p:extLst>
      <p:ext uri="{BB962C8B-B14F-4D97-AF65-F5344CB8AC3E}">
        <p14:creationId xmlns:p14="http://schemas.microsoft.com/office/powerpoint/2010/main" val="1143140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800" dirty="0" smtClean="0"/>
              <a:t>Gezondheidsbeleid </a:t>
            </a:r>
            <a:endParaRPr lang="nl-BE" sz="2800" dirty="0"/>
          </a:p>
        </p:txBody>
      </p:sp>
      <p:sp>
        <p:nvSpPr>
          <p:cNvPr id="3" name="Tijdelijke aanduiding voor inhoud 2"/>
          <p:cNvSpPr>
            <a:spLocks noGrp="1"/>
          </p:cNvSpPr>
          <p:nvPr>
            <p:ph idx="1"/>
          </p:nvPr>
        </p:nvSpPr>
        <p:spPr>
          <a:xfrm>
            <a:off x="457200" y="1000114"/>
            <a:ext cx="8229600" cy="4019908"/>
          </a:xfrm>
        </p:spPr>
        <p:txBody>
          <a:bodyPr>
            <a:normAutofit lnSpcReduction="10000"/>
          </a:bodyPr>
          <a:lstStyle/>
          <a:p>
            <a:endParaRPr lang="nl-BE" sz="2000" dirty="0" smtClean="0">
              <a:solidFill>
                <a:schemeClr val="tx1">
                  <a:lumMod val="50000"/>
                  <a:lumOff val="50000"/>
                </a:schemeClr>
              </a:solidFill>
            </a:endParaRPr>
          </a:p>
          <a:p>
            <a:endParaRPr lang="nl-BE" sz="2000" dirty="0">
              <a:solidFill>
                <a:schemeClr val="tx1">
                  <a:lumMod val="50000"/>
                  <a:lumOff val="50000"/>
                </a:schemeClr>
              </a:solidFill>
            </a:endParaRPr>
          </a:p>
          <a:p>
            <a:endParaRPr lang="nl-BE" sz="2000" dirty="0" smtClean="0">
              <a:solidFill>
                <a:schemeClr val="tx1">
                  <a:lumMod val="50000"/>
                  <a:lumOff val="50000"/>
                </a:schemeClr>
              </a:solidFill>
            </a:endParaRPr>
          </a:p>
          <a:p>
            <a:endParaRPr lang="nl-BE" sz="2000" dirty="0" smtClean="0">
              <a:solidFill>
                <a:schemeClr val="tx1">
                  <a:lumMod val="50000"/>
                  <a:lumOff val="50000"/>
                </a:schemeClr>
              </a:solidFill>
            </a:endParaRPr>
          </a:p>
          <a:p>
            <a:endParaRPr lang="nl-BE" sz="2000" dirty="0">
              <a:solidFill>
                <a:schemeClr val="tx1">
                  <a:lumMod val="50000"/>
                  <a:lumOff val="50000"/>
                </a:schemeClr>
              </a:solidFill>
            </a:endParaRPr>
          </a:p>
          <a:p>
            <a:endParaRPr lang="nl-BE" sz="2000" dirty="0" smtClean="0">
              <a:solidFill>
                <a:schemeClr val="tx1">
                  <a:lumMod val="50000"/>
                  <a:lumOff val="50000"/>
                </a:schemeClr>
              </a:solidFill>
            </a:endParaRPr>
          </a:p>
          <a:p>
            <a:r>
              <a:rPr lang="nl-BE" sz="2000" dirty="0" smtClean="0">
                <a:solidFill>
                  <a:schemeClr val="tx1">
                    <a:lumMod val="50000"/>
                    <a:lumOff val="50000"/>
                  </a:schemeClr>
                </a:solidFill>
              </a:rPr>
              <a:t>health </a:t>
            </a:r>
            <a:r>
              <a:rPr lang="nl-BE" sz="2000" dirty="0">
                <a:solidFill>
                  <a:schemeClr val="tx1">
                    <a:lumMod val="50000"/>
                    <a:lumOff val="50000"/>
                  </a:schemeClr>
                </a:solidFill>
              </a:rPr>
              <a:t>in </a:t>
            </a:r>
            <a:r>
              <a:rPr lang="nl-BE" sz="2000" dirty="0" err="1">
                <a:solidFill>
                  <a:schemeClr val="tx1">
                    <a:lumMod val="50000"/>
                    <a:lumOff val="50000"/>
                  </a:schemeClr>
                </a:solidFill>
              </a:rPr>
              <a:t>all</a:t>
            </a:r>
            <a:r>
              <a:rPr lang="nl-BE" sz="2000" dirty="0">
                <a:solidFill>
                  <a:schemeClr val="tx1">
                    <a:lumMod val="50000"/>
                    <a:lumOff val="50000"/>
                  </a:schemeClr>
                </a:solidFill>
              </a:rPr>
              <a:t> </a:t>
            </a:r>
            <a:r>
              <a:rPr lang="nl-BE" sz="2000" dirty="0" err="1" smtClean="0">
                <a:solidFill>
                  <a:schemeClr val="tx1">
                    <a:lumMod val="50000"/>
                    <a:lumOff val="50000"/>
                  </a:schemeClr>
                </a:solidFill>
              </a:rPr>
              <a:t>policies</a:t>
            </a:r>
            <a:endParaRPr lang="nl-BE" sz="2000" dirty="0" smtClean="0">
              <a:solidFill>
                <a:schemeClr val="tx1">
                  <a:lumMod val="50000"/>
                  <a:lumOff val="50000"/>
                </a:schemeClr>
              </a:solidFill>
            </a:endParaRPr>
          </a:p>
          <a:p>
            <a:r>
              <a:rPr lang="nl-BE" sz="2000" dirty="0" smtClean="0">
                <a:solidFill>
                  <a:schemeClr val="tx1">
                    <a:lumMod val="50000"/>
                    <a:lumOff val="50000"/>
                  </a:schemeClr>
                </a:solidFill>
              </a:rPr>
              <a:t>individuele </a:t>
            </a:r>
            <a:r>
              <a:rPr lang="nl-BE" sz="2000" dirty="0">
                <a:solidFill>
                  <a:schemeClr val="tx1">
                    <a:lumMod val="50000"/>
                    <a:lumOff val="50000"/>
                  </a:schemeClr>
                </a:solidFill>
              </a:rPr>
              <a:t>en </a:t>
            </a:r>
            <a:r>
              <a:rPr lang="nl-BE" sz="2000" dirty="0" smtClean="0">
                <a:solidFill>
                  <a:schemeClr val="tx1">
                    <a:lumMod val="50000"/>
                    <a:lumOff val="50000"/>
                  </a:schemeClr>
                </a:solidFill>
              </a:rPr>
              <a:t>collectieve benadering</a:t>
            </a:r>
          </a:p>
          <a:p>
            <a:r>
              <a:rPr lang="nl-BE" sz="2000" dirty="0" smtClean="0">
                <a:solidFill>
                  <a:schemeClr val="tx1">
                    <a:lumMod val="50000"/>
                    <a:lumOff val="50000"/>
                  </a:schemeClr>
                </a:solidFill>
              </a:rPr>
              <a:t>vanuit </a:t>
            </a:r>
            <a:r>
              <a:rPr lang="nl-BE" sz="2000" dirty="0">
                <a:solidFill>
                  <a:schemeClr val="tx1">
                    <a:lumMod val="50000"/>
                    <a:lumOff val="50000"/>
                  </a:schemeClr>
                </a:solidFill>
              </a:rPr>
              <a:t>bestaande netwerken en/of </a:t>
            </a:r>
            <a:r>
              <a:rPr lang="nl-BE" sz="2000" dirty="0" smtClean="0">
                <a:solidFill>
                  <a:schemeClr val="tx1">
                    <a:lumMod val="50000"/>
                    <a:lumOff val="50000"/>
                  </a:schemeClr>
                </a:solidFill>
              </a:rPr>
              <a:t>initiatieven</a:t>
            </a:r>
          </a:p>
          <a:p>
            <a:r>
              <a:rPr lang="nl-BE" sz="2000" dirty="0" smtClean="0">
                <a:solidFill>
                  <a:schemeClr val="tx1">
                    <a:lumMod val="50000"/>
                    <a:lumOff val="50000"/>
                  </a:schemeClr>
                </a:solidFill>
              </a:rPr>
              <a:t>accent op </a:t>
            </a:r>
            <a:r>
              <a:rPr lang="nl-BE" sz="2000" dirty="0">
                <a:solidFill>
                  <a:schemeClr val="tx1">
                    <a:lumMod val="50000"/>
                    <a:lumOff val="50000"/>
                  </a:schemeClr>
                </a:solidFill>
              </a:rPr>
              <a:t>kwetsbare </a:t>
            </a:r>
            <a:r>
              <a:rPr lang="nl-BE" sz="2000" dirty="0" smtClean="0">
                <a:solidFill>
                  <a:schemeClr val="tx1">
                    <a:lumMod val="50000"/>
                    <a:lumOff val="50000"/>
                  </a:schemeClr>
                </a:solidFill>
              </a:rPr>
              <a:t>groepen</a:t>
            </a:r>
          </a:p>
          <a:p>
            <a:r>
              <a:rPr lang="nl-BE" sz="2000" dirty="0">
                <a:solidFill>
                  <a:schemeClr val="tx1">
                    <a:lumMod val="50000"/>
                    <a:lumOff val="50000"/>
                  </a:schemeClr>
                </a:solidFill>
              </a:rPr>
              <a:t>i</a:t>
            </a:r>
            <a:r>
              <a:rPr lang="nl-BE" sz="2000" dirty="0" smtClean="0">
                <a:solidFill>
                  <a:schemeClr val="tx1">
                    <a:lumMod val="50000"/>
                    <a:lumOff val="50000"/>
                  </a:schemeClr>
                </a:solidFill>
              </a:rPr>
              <a:t>mpact meten</a:t>
            </a:r>
            <a:endParaRPr lang="nl-BE" sz="2000" dirty="0">
              <a:solidFill>
                <a:schemeClr val="tx1">
                  <a:lumMod val="50000"/>
                  <a:lumOff val="50000"/>
                </a:schemeClr>
              </a:solidFill>
            </a:endParaRPr>
          </a:p>
        </p:txBody>
      </p:sp>
      <p:pic>
        <p:nvPicPr>
          <p:cNvPr id="5" name="Picture 2" descr="Salade, Vruchten, Fruit, Bessen, Moeren, Avoca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3830" y="843558"/>
            <a:ext cx="3132346" cy="208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389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PP_sjabloon_NL_2014">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indeling">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el Slide_CM-groe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indeling">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el Slide_Blauw">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indeling">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el Slide_Oker">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indeling">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nhoud slide_limoe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indeling">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Inhoud slide_CM-groe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indeling">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nhoud slide_Blauw">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indeling">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nhoud slide_Oker">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indeling">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PP_sjabloon_NL_2014</Template>
  <TotalTime>1260</TotalTime>
  <Words>3071</Words>
  <Application>Microsoft Office PowerPoint</Application>
  <PresentationFormat>Diavoorstelling (16:9)</PresentationFormat>
  <Paragraphs>615</Paragraphs>
  <Slides>24</Slides>
  <Notes>17</Notes>
  <HiddenSlides>0</HiddenSlides>
  <MMClips>0</MMClips>
  <ScaleCrop>false</ScaleCrop>
  <HeadingPairs>
    <vt:vector size="4" baseType="variant">
      <vt:variant>
        <vt:lpstr>Thema</vt:lpstr>
      </vt:variant>
      <vt:variant>
        <vt:i4>8</vt:i4>
      </vt:variant>
      <vt:variant>
        <vt:lpstr>Diatitels</vt:lpstr>
      </vt:variant>
      <vt:variant>
        <vt:i4>24</vt:i4>
      </vt:variant>
    </vt:vector>
  </HeadingPairs>
  <TitlesOfParts>
    <vt:vector size="32" baseType="lpstr">
      <vt:lpstr>PP_sjabloon_NL_2014</vt:lpstr>
      <vt:lpstr>Titel Slide_CM-groen</vt:lpstr>
      <vt:lpstr>Titel Slide_Blauw</vt:lpstr>
      <vt:lpstr>Titel Slide_Oker</vt:lpstr>
      <vt:lpstr>Inhoud slide_limoen</vt:lpstr>
      <vt:lpstr>Inhoud slide_CM-groen</vt:lpstr>
      <vt:lpstr>Inhoud slide_Blauw</vt:lpstr>
      <vt:lpstr>Inhoud slide_Oker</vt:lpstr>
      <vt:lpstr>PowerPoint-presentatie</vt:lpstr>
      <vt:lpstr>PowerPoint-presentatie</vt:lpstr>
      <vt:lpstr>Gezondheid = hoogste goed</vt:lpstr>
      <vt:lpstr>Gezondheid = niet (fysiek of geestelijk) ziek </vt:lpstr>
      <vt:lpstr>Gezondheidszorg = genees-kunde </vt:lpstr>
      <vt:lpstr>Gezondheid = religie of sekte? </vt:lpstr>
      <vt:lpstr>Gezondheid, een overheidsopdracht</vt:lpstr>
      <vt:lpstr>Gezondheidsbeleid </vt:lpstr>
      <vt:lpstr>Gezondheidsbeleid </vt:lpstr>
      <vt:lpstr>Gezondheidsfonds</vt:lpstr>
      <vt:lpstr>PowerPoint-presentatie</vt:lpstr>
      <vt:lpstr>PowerPoint-presentatie</vt:lpstr>
      <vt:lpstr>Resultaat empirisch onderzoek = spinnenweb</vt:lpstr>
      <vt:lpstr>PowerPoint-presentatie</vt:lpstr>
      <vt:lpstr>PowerPoint-presentatie</vt:lpstr>
      <vt:lpstr>PowerPoint-presentatie</vt:lpstr>
      <vt:lpstr>PowerPoint-presentatie</vt:lpstr>
      <vt:lpstr>PowerPoint-presentatie</vt:lpstr>
      <vt:lpstr>Gezondheids- en zorgnetwerken</vt:lpstr>
      <vt:lpstr>Gevolgen voor gezondheidszorgenmodel</vt:lpstr>
      <vt:lpstr>  </vt:lpstr>
      <vt:lpstr>Kunnen we vandaag al iets doen?</vt:lpstr>
      <vt:lpstr>PowerPoint-presentatie</vt:lpstr>
      <vt:lpstr>PowerPoint-presentatie</vt:lpstr>
    </vt:vector>
  </TitlesOfParts>
  <Company>LCM-ANMC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Gevaert Veerle (100)</dc:creator>
  <cp:lastModifiedBy>Fobe Nancy (120)</cp:lastModifiedBy>
  <cp:revision>102</cp:revision>
  <cp:lastPrinted>2017-09-14T06:58:43Z</cp:lastPrinted>
  <dcterms:created xsi:type="dcterms:W3CDTF">2015-10-01T16:58:41Z</dcterms:created>
  <dcterms:modified xsi:type="dcterms:W3CDTF">2017-12-05T13:06:41Z</dcterms:modified>
</cp:coreProperties>
</file>